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5" r:id="rId2"/>
    <p:sldId id="378" r:id="rId3"/>
    <p:sldId id="388" r:id="rId4"/>
    <p:sldId id="387" r:id="rId5"/>
    <p:sldId id="398" r:id="rId6"/>
    <p:sldId id="391" r:id="rId7"/>
    <p:sldId id="379" r:id="rId8"/>
    <p:sldId id="380" r:id="rId9"/>
    <p:sldId id="382" r:id="rId10"/>
    <p:sldId id="381" r:id="rId11"/>
    <p:sldId id="383" r:id="rId12"/>
    <p:sldId id="386" r:id="rId13"/>
    <p:sldId id="384" r:id="rId14"/>
    <p:sldId id="385" r:id="rId15"/>
    <p:sldId id="414" r:id="rId16"/>
    <p:sldId id="415" r:id="rId17"/>
    <p:sldId id="392" r:id="rId18"/>
    <p:sldId id="393" r:id="rId19"/>
    <p:sldId id="394" r:id="rId20"/>
    <p:sldId id="395" r:id="rId21"/>
    <p:sldId id="396" r:id="rId22"/>
    <p:sldId id="397" r:id="rId23"/>
  </p:sldIdLst>
  <p:sldSz cx="9904413" cy="6859588"/>
  <p:notesSz cx="6797675" cy="9874250"/>
  <p:custDataLst>
    <p:tags r:id="rId26"/>
  </p:custDataLst>
  <p:defaultTextStyle>
    <a:defPPr>
      <a:defRPr lang="de-DE"/>
    </a:defPPr>
    <a:lvl1pPr marL="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7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821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700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79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8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87" userDrawn="1">
          <p15:clr>
            <a:srgbClr val="A4A3A4"/>
          </p15:clr>
        </p15:guide>
        <p15:guide id="3" orient="horz" pos="3986" userDrawn="1">
          <p15:clr>
            <a:srgbClr val="A4A3A4"/>
          </p15:clr>
        </p15:guide>
        <p15:guide id="4" orient="horz" pos="4046" userDrawn="1">
          <p15:clr>
            <a:srgbClr val="A4A3A4"/>
          </p15:clr>
        </p15:guide>
        <p15:guide id="5" orient="horz" pos="853" userDrawn="1">
          <p15:clr>
            <a:srgbClr val="A4A3A4"/>
          </p15:clr>
        </p15:guide>
        <p15:guide id="6" orient="horz" pos="572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pos="3172" userDrawn="1">
          <p15:clr>
            <a:srgbClr val="A4A3A4"/>
          </p15:clr>
        </p15:guide>
        <p15:guide id="10" pos="6207" userDrawn="1">
          <p15:clr>
            <a:srgbClr val="A4A3A4"/>
          </p15:clr>
        </p15:guide>
        <p15:guide id="11" pos="6104" userDrawn="1">
          <p15:clr>
            <a:srgbClr val="A4A3A4"/>
          </p15:clr>
        </p15:guide>
        <p15:guide id="12" pos="3026" userDrawn="1">
          <p15:clr>
            <a:srgbClr val="A4A3A4"/>
          </p15:clr>
        </p15:guide>
        <p15:guide id="13" pos="125" userDrawn="1">
          <p15:clr>
            <a:srgbClr val="A4A3A4"/>
          </p15:clr>
        </p15:guide>
        <p15:guide id="14" pos="5954" userDrawn="1">
          <p15:clr>
            <a:srgbClr val="A4A3A4"/>
          </p15:clr>
        </p15:guide>
        <p15:guide id="15" pos="2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4">
          <p15:clr>
            <a:srgbClr val="A4A3A4"/>
          </p15:clr>
        </p15:guide>
        <p15:guide id="2" pos="217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46133F9-99C3-4469-ADD7-513B06022441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H>
          <a:insideV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rgbClr val="000000">
              <a:lumMod val="10000"/>
              <a:lumOff val="90000"/>
            </a:srgbClr>
          </a:solidFill>
        </a:fill>
      </a:tcStyle>
    </a:band2H>
    <a:band1V>
      <a:tcTxStyle/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insideH>
          <a:insideV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insideV>
        </a:tcBdr>
        <a:fill>
          <a:solidFill>
            <a:srgbClr val="000000">
              <a:lumMod val="10000"/>
              <a:lumOff val="90000"/>
            </a:srgbClr>
          </a:solidFill>
        </a:fill>
      </a:tcStyle>
    </a:band1V>
    <a:band2V>
      <a:tcTxStyle/>
      <a:tcStyle>
        <a:tcBdr>
          <a:left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left>
          <a:right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right>
          <a:top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rgbClr val="000000">
              <a:lumMod val="20000"/>
              <a:lumOff val="8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04" autoAdjust="0"/>
    <p:restoredTop sz="96395" autoAdjust="0"/>
  </p:normalViewPr>
  <p:slideViewPr>
    <p:cSldViewPr snapToObjects="1" showGuides="1">
      <p:cViewPr varScale="1">
        <p:scale>
          <a:sx n="129" d="100"/>
          <a:sy n="129" d="100"/>
        </p:scale>
        <p:origin x="1056" y="192"/>
      </p:cViewPr>
      <p:guideLst>
        <p:guide orient="horz" pos="709"/>
        <p:guide orient="horz" pos="187"/>
        <p:guide orient="horz" pos="3986"/>
        <p:guide orient="horz" pos="4046"/>
        <p:guide orient="horz" pos="853"/>
        <p:guide orient="horz" pos="572"/>
        <p:guide orient="horz"/>
        <p:guide pos="3172"/>
        <p:guide pos="6207"/>
        <p:guide pos="6104"/>
        <p:guide pos="3026"/>
        <p:guide pos="125"/>
        <p:guide pos="5954"/>
        <p:guide pos="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3952" y="208"/>
      </p:cViewPr>
      <p:guideLst>
        <p:guide orient="horz" pos="3174"/>
        <p:guide pos="217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11/3/24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2C4D34-2C19-43C3-91CC-9F2B4AC12977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56E95E-57AA-4526-AA4C-3002F47FB1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7879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5821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43700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91579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94585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把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写在 </a:t>
            </a:r>
            <a:r>
              <a:rPr lang="en-US" altLang="zh-CN" dirty="0"/>
              <a:t>Daily Trading Data </a:t>
            </a:r>
            <a:r>
              <a:rPr lang="zh-CN" altLang="en-US" dirty="0"/>
              <a:t>里面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一些细节还可以扣一下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 </a:t>
            </a:r>
            <a:r>
              <a:rPr lang="en-US" altLang="zh-CN" dirty="0"/>
              <a:t>Subtitle </a:t>
            </a:r>
            <a:r>
              <a:rPr lang="zh-CN" altLang="en-US" dirty="0"/>
              <a:t>写成 </a:t>
            </a:r>
            <a:r>
              <a:rPr lang="en-US" altLang="zh-CN" dirty="0"/>
              <a:t>2.1</a:t>
            </a:r>
            <a:r>
              <a:rPr lang="zh-CN" altLang="en-US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刚开始是倒三角的 </a:t>
            </a:r>
            <a:r>
              <a:rPr lang="en-US" altLang="zh-CN" dirty="0"/>
              <a:t>bullet</a:t>
            </a:r>
            <a:r>
              <a:rPr lang="zh-CN" altLang="en-US" dirty="0"/>
              <a:t>，洗面详细描述的时候才是点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图有点不好看，比如 </a:t>
            </a:r>
            <a:r>
              <a:rPr lang="en-US" altLang="zh-CN" dirty="0"/>
              <a:t>Operations </a:t>
            </a:r>
            <a:r>
              <a:rPr lang="zh-CN" altLang="en-US" dirty="0"/>
              <a:t>完全可以不加阴影，另外最后一个饼和上面的间距太大了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还是有一些细节</a:t>
            </a:r>
            <a:r>
              <a:rPr lang="zh-CN" altLang="en-US" dirty="0"/>
              <a:t>，尽量调整好：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左边框省略号就在外头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这一页的副标题，直接可以是 </a:t>
            </a:r>
            <a:r>
              <a:rPr lang="en-US" altLang="zh-CN" dirty="0"/>
              <a:t>Fundamental Factors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还有点的方法，全部用斜三角即可，不要一会斜三角，一会方框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后续子标题改好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620" imgH="7620" progId="TCLayout.ActiveDocument.1">
                  <p:embed/>
                </p:oleObj>
              </mc:Choice>
              <mc:Fallback>
                <p:oleObj name="think-cell Slide" r:id="rId3" imgW="7620" imgH="7620" progId="TCLayout.ActiveDocument.1">
                  <p:embed/>
                  <p:pic>
                    <p:nvPicPr>
                      <p:cNvPr id="0" name="图片 139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770" indent="0">
              <a:buNone/>
              <a:defRPr sz="1000"/>
            </a:lvl2pPr>
            <a:lvl3pPr marL="338455" indent="0">
              <a:buNone/>
              <a:defRPr sz="1000"/>
            </a:lvl3pPr>
            <a:lvl4pPr marL="535305" indent="0">
              <a:buNone/>
              <a:defRPr sz="1000"/>
            </a:lvl4pPr>
            <a:lvl5pPr marL="686435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95" indent="-188595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5"/>
              </a:spcBef>
              <a:buNone/>
              <a:defRPr sz="19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7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4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620" imgH="7620" progId="TCLayout.ActiveDocument.1">
                  <p:embed/>
                </p:oleObj>
              </mc:Choice>
              <mc:Fallback>
                <p:oleObj name="think-cell Slide" r:id="rId3" imgW="7620" imgH="7620" progId="TCLayout.ActiveDocument.1">
                  <p:embed/>
                  <p:pic>
                    <p:nvPicPr>
                      <p:cNvPr id="0" name="图片 150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620" imgH="7620" progId="TCLayout.ActiveDocument.1">
                  <p:embed/>
                </p:oleObj>
              </mc:Choice>
              <mc:Fallback>
                <p:oleObj name="think-cell Slide" r:id="rId3" imgW="7620" imgH="7620" progId="TCLayout.ActiveDocument.1">
                  <p:embed/>
                  <p:pic>
                    <p:nvPicPr>
                      <p:cNvPr id="0" name="图片 160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620" imgH="7620" progId="TCLayout.ActiveDocument.1">
                  <p:embed/>
                </p:oleObj>
              </mc:Choice>
              <mc:Fallback>
                <p:oleObj name="think-cell Slide" r:id="rId3" imgW="7620" imgH="7620" progId="TCLayout.ActiveDocument.1">
                  <p:embed/>
                  <p:pic>
                    <p:nvPicPr>
                      <p:cNvPr id="0" name="图片 1705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620" imgH="7620" progId="TCLayout.ActiveDocument.1">
                  <p:embed/>
                </p:oleObj>
              </mc:Choice>
              <mc:Fallback>
                <p:oleObj name="think-cell Slide" r:id="rId3" imgW="7620" imgH="7620" progId="TCLayout.ActiveDocument.1">
                  <p:embed/>
                  <p:pic>
                    <p:nvPicPr>
                      <p:cNvPr id="0" name="图片 18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720" indent="-172720">
              <a:buFont typeface="Arial" panose="020B0604020202020204" pitchFamily="34" charset="0"/>
              <a:buChar char="•"/>
              <a:defRPr sz="2100" baseline="0"/>
            </a:lvl1pPr>
            <a:lvl2pPr marL="363855" indent="-191770">
              <a:spcBef>
                <a:spcPts val="630"/>
              </a:spcBef>
              <a:buFont typeface="Arial" panose="020B0604020202020204" pitchFamily="34" charset="0"/>
              <a:buChar char="–"/>
              <a:defRPr sz="2100"/>
            </a:lvl2pPr>
            <a:lvl3pPr marL="508000" indent="-143510">
              <a:spcBef>
                <a:spcPts val="210"/>
              </a:spcBef>
              <a:buFont typeface="Arial" panose="020B0604020202020204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12700" imgH="12700" progId="TCLayout.ActiveDocument.1">
                  <p:embed/>
                </p:oleObj>
              </mc:Choice>
              <mc:Fallback>
                <p:oleObj name="think-cell Slide" r:id="rId8" imgW="12700" imgH="12700" progId="TCLayout.ActiveDocument.1">
                  <p:embed/>
                  <p:pic>
                    <p:nvPicPr>
                      <p:cNvPr id="0" name="图片 1296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/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/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marL="0" indent="0" algn="l" defTabSz="95821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anose="020B0604020202020204" pitchFamily="34" charset="0"/>
        </a:defRPr>
      </a:lvl1pPr>
    </p:titleStyle>
    <p:bodyStyle>
      <a:lvl1pPr marL="188595" indent="-188595" algn="l" defTabSz="958215" rtl="0" eaLnBrk="1" latinLnBrk="0" hangingPunct="1">
        <a:lnSpc>
          <a:spcPct val="90000"/>
        </a:lnSpc>
        <a:spcBef>
          <a:spcPts val="1465"/>
        </a:spcBef>
        <a:buClr>
          <a:schemeClr val="bg2"/>
        </a:buClr>
        <a:buSzPct val="100000"/>
        <a:buFont typeface="Arial" panose="020B0604020202020204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1pPr>
      <a:lvl2pPr marL="325755" indent="-133985" algn="l" defTabSz="958215" rtl="0" eaLnBrk="1" latinLnBrk="0" hangingPunct="1">
        <a:lnSpc>
          <a:spcPct val="90000"/>
        </a:lnSpc>
        <a:spcBef>
          <a:spcPts val="945"/>
        </a:spcBef>
        <a:buClr>
          <a:schemeClr val="bg2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2pPr>
      <a:lvl3pPr marL="513080" indent="-188595" algn="l" defTabSz="958215" rtl="0" eaLnBrk="1" latinLnBrk="0" hangingPunct="1">
        <a:lnSpc>
          <a:spcPct val="90000"/>
        </a:lnSpc>
        <a:spcBef>
          <a:spcPts val="630"/>
        </a:spcBef>
        <a:buClr>
          <a:schemeClr val="bg2"/>
        </a:buClr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3pPr>
      <a:lvl4pPr marL="663575" indent="-143510" algn="l" defTabSz="95821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4pPr>
      <a:lvl5pPr marL="807085" indent="-143510" algn="l" defTabSz="95821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5pPr>
      <a:lvl6pPr marL="2633980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40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19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8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821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700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9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401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80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5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3.png"/><Relationship Id="rId5" Type="http://schemas.openxmlformats.org/officeDocument/2006/relationships/tags" Target="../tags/tag1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620" imgH="7620" progId="TCLayout.ActiveDocument.1">
                  <p:embed/>
                </p:oleObj>
              </mc:Choice>
              <mc:Fallback>
                <p:oleObj name="think-cell Slide" r:id="rId3" imgW="7620" imgH="7620" progId="TCLayout.ActiveDocument.1">
                  <p:embed/>
                  <p:pic>
                    <p:nvPicPr>
                      <p:cNvPr id="0" name="图片 191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 Analysis Project 1.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/>
          <p:cNvSpPr txBox="1"/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95793" tIns="47896" rIns="95793" bIns="47896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Predicting Stock Returns Using Machine Learning</a:t>
            </a:r>
            <a:endParaRPr lang="en-US" sz="1800" dirty="0">
              <a:effectLst/>
              <a:latin typeface="Palatino Linotype" panose="0204050205050503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/>
          <p:cNvSpPr txBox="1"/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Oct 27,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651" y="909514"/>
            <a:ext cx="9906064" cy="5848847"/>
            <a:chOff x="-1651" y="909514"/>
            <a:chExt cx="9906064" cy="5848847"/>
          </a:xfrm>
        </p:grpSpPr>
        <p:sp>
          <p:nvSpPr>
            <p:cNvPr id="55" name="TextBox 54"/>
            <p:cNvSpPr txBox="1"/>
            <p:nvPr/>
          </p:nvSpPr>
          <p:spPr>
            <a:xfrm>
              <a:off x="0" y="6389029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no perfect ACC and F1 when use Regression Modeling ?</a:t>
              </a:r>
              <a:endParaRPr lang="en-US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-1651" y="909514"/>
              <a:ext cx="9906064" cy="5382447"/>
              <a:chOff x="-1651" y="909514"/>
              <a:chExt cx="9906064" cy="538244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6" y="3634465"/>
                <a:ext cx="4783333" cy="1986670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67676" y="3353041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0.96, F1 = 0.65</a:t>
                </a:r>
                <a:endPara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-1650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000009.sz</a:t>
                </a:r>
                <a:endParaRPr lang="en-US" sz="18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76489" y="5708660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F1 = 1.00</a:t>
                </a:r>
                <a:endPara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55709" y="909514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000021.sz</a:t>
                </a:r>
                <a:endParaRPr lang="en-US" sz="18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687757" y="3353041"/>
                <a:ext cx="348460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0.99, F1 = 0.66</a:t>
                </a:r>
                <a:endPara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631035" y="5708659"/>
                <a:ext cx="359528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1.00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F1 = 1.00</a:t>
                </a:r>
                <a:endPara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占位符 8"/>
              <p:cNvSpPr txBox="1"/>
              <p:nvPr/>
            </p:nvSpPr>
            <p:spPr>
              <a:xfrm>
                <a:off x="-1651" y="6076517"/>
                <a:ext cx="9906063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821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1pPr>
                <a:lvl2pPr marL="191770" indent="0" algn="l" defTabSz="958215" rtl="0" eaLnBrk="1" latinLnBrk="0" hangingPunct="1">
                  <a:lnSpc>
                    <a:spcPct val="90000"/>
                  </a:lnSpc>
                  <a:spcBef>
                    <a:spcPts val="945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2pPr>
                <a:lvl3pPr marL="338455" indent="0" algn="l" defTabSz="958215" rtl="0" eaLnBrk="1" latinLnBrk="0" hangingPunct="1">
                  <a:lnSpc>
                    <a:spcPct val="90000"/>
                  </a:lnSpc>
                  <a:spcBef>
                    <a:spcPts val="630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3pPr>
                <a:lvl4pPr marL="535305" indent="0" algn="l" defTabSz="95821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4pPr>
                <a:lvl5pPr marL="686435" indent="0" algn="l" defTabSz="95821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5pPr>
                <a:lvl6pPr marL="2633980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405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195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0985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6</a:t>
                </a:r>
                <a:r>
                  <a:rPr lang="en-US" sz="1400" b="1" dirty="0"/>
                  <a:t>. </a:t>
                </a:r>
                <a:r>
                  <a:rPr lang="en-US" sz="1400" dirty="0"/>
                  <a:t>In</a:t>
                </a:r>
                <a:r>
                  <a:rPr lang="en-US" altLang="zh-CN" sz="1400" dirty="0"/>
                  <a:t>-Sample Single Stock Modeling Result. We got the theoretically “perfect” result.</a:t>
                </a:r>
                <a:endParaRPr lang="en-US" sz="1400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9209" y="3631364"/>
                <a:ext cx="4783331" cy="1989771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29" y="1278751"/>
                <a:ext cx="4783333" cy="1986671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209" y="1277190"/>
                <a:ext cx="4778932" cy="198484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1</a:t>
            </a:r>
            <a:r>
              <a:rPr lang="en-US" dirty="0"/>
              <a:t>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1650" y="1197546"/>
            <a:ext cx="9906063" cy="5483368"/>
            <a:chOff x="-1650" y="909514"/>
            <a:chExt cx="9906063" cy="5483368"/>
          </a:xfrm>
        </p:grpSpPr>
        <p:sp>
          <p:nvSpPr>
            <p:cNvPr id="42" name="TextBox 41"/>
            <p:cNvSpPr txBox="1"/>
            <p:nvPr/>
          </p:nvSpPr>
          <p:spPr>
            <a:xfrm>
              <a:off x="-1650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en-US" sz="18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55709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Big_MLP</a:t>
              </a:r>
              <a:endParaRPr lang="en-US" sz="1800" dirty="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3753830"/>
              <a:ext cx="4778932" cy="1993032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sp>
          <p:nvSpPr>
            <p:cNvPr id="46" name="TextBox 45"/>
            <p:cNvSpPr txBox="1"/>
            <p:nvPr/>
          </p:nvSpPr>
          <p:spPr>
            <a:xfrm>
              <a:off x="676489" y="5831126"/>
              <a:ext cx="359528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0.60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F1 = 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0.46</a:t>
              </a:r>
              <a:endPara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占位符 8"/>
            <p:cNvSpPr txBox="1"/>
            <p:nvPr/>
          </p:nvSpPr>
          <p:spPr>
            <a:xfrm>
              <a:off x="-1" y="6177438"/>
              <a:ext cx="9904413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191770" indent="0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338455" indent="0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535305" indent="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686435" indent="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</a:t>
              </a:r>
              <a:r>
                <a:rPr lang="en-US" altLang="zh-CN" sz="1400" b="1" dirty="0"/>
                <a:t>7 (a)</a:t>
              </a:r>
              <a:r>
                <a:rPr lang="en-US" sz="1400" b="1" dirty="0"/>
                <a:t>. </a:t>
              </a:r>
              <a:r>
                <a:rPr lang="en-US" sz="1400" dirty="0"/>
                <a:t>In</a:t>
              </a:r>
              <a:r>
                <a:rPr lang="en-US" altLang="zh-CN" sz="1400" dirty="0"/>
                <a:t>-Sample Overall Stocks Modeling Result (MLP and </a:t>
              </a:r>
              <a:r>
                <a:rPr lang="en-US" altLang="zh-CN" sz="1400" dirty="0" err="1"/>
                <a:t>Big_MLP</a:t>
              </a:r>
              <a:r>
                <a:rPr lang="en-US" altLang="zh-CN" sz="1400" dirty="0"/>
                <a:t>).</a:t>
              </a:r>
              <a:endParaRPr lang="en-US" sz="14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6" y="1278846"/>
              <a:ext cx="4831594" cy="1993032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53" name="TextBox 52"/>
            <p:cNvSpPr txBox="1"/>
            <p:nvPr/>
          </p:nvSpPr>
          <p:spPr>
            <a:xfrm>
              <a:off x="767676" y="3353041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55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37</a:t>
              </a:r>
              <a:endParaRPr lang="en-US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7" y="3753830"/>
              <a:ext cx="4870027" cy="1993032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655087" y="5831713"/>
              <a:ext cx="3550396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0.64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F1 =</a:t>
              </a:r>
              <a:r>
                <a:rPr lang="en-US" altLang="zh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0.56</a:t>
              </a:r>
              <a:endParaRPr 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46" y="1278845"/>
              <a:ext cx="4870028" cy="1993033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5732640" y="3352614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57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F1 = 0.</a:t>
              </a:r>
              <a:r>
                <a:rPr lang="en-US" altLang="zh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38</a:t>
              </a:r>
              <a:endParaRPr lang="en-US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42590" y="1084437"/>
            <a:ext cx="6419232" cy="5405697"/>
            <a:chOff x="1462793" y="1120258"/>
            <a:chExt cx="6419232" cy="5405697"/>
          </a:xfrm>
        </p:grpSpPr>
        <p:sp>
          <p:nvSpPr>
            <p:cNvPr id="9" name="TextBox 8"/>
            <p:cNvSpPr txBox="1"/>
            <p:nvPr/>
          </p:nvSpPr>
          <p:spPr>
            <a:xfrm>
              <a:off x="1462793" y="2562966"/>
              <a:ext cx="553998" cy="23980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lang="en-US" sz="2400" b="1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022386" y="1120258"/>
              <a:ext cx="5859639" cy="5405697"/>
              <a:chOff x="2022385" y="1278336"/>
              <a:chExt cx="5859639" cy="540569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4045184"/>
                <a:ext cx="5859639" cy="2398026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77006" y="6490134"/>
                <a:ext cx="3550396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ACC = </a:t>
                </a:r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0.64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F1 =</a:t>
                </a:r>
                <a:r>
                  <a:rPr lang="en-US" altLang="zh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0.58</a:t>
                </a:r>
                <a:endParaRPr lang="en-US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85" y="1278336"/>
                <a:ext cx="5859639" cy="239802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254784" y="3726158"/>
                <a:ext cx="339484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ACC =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57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F1 = 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</a:t>
                </a:r>
                <a:endParaRPr lang="en-US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" name="文本占位符 8"/>
          <p:cNvSpPr txBox="1"/>
          <p:nvPr/>
        </p:nvSpPr>
        <p:spPr>
          <a:xfrm>
            <a:off x="-3161" y="6537058"/>
            <a:ext cx="9904413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7 (b)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Overall Stocks Modeling Result (Conv).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Method ?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567324" y="1989634"/>
            <a:ext cx="8766976" cy="4211595"/>
            <a:chOff x="466919" y="1917626"/>
            <a:chExt cx="8766976" cy="4211595"/>
          </a:xfrm>
        </p:grpSpPr>
        <p:sp>
          <p:nvSpPr>
            <p:cNvPr id="26" name="Rounded Rectangle 25"/>
            <p:cNvSpPr/>
            <p:nvPr/>
          </p:nvSpPr>
          <p:spPr>
            <a:xfrm>
              <a:off x="6216507" y="2257531"/>
              <a:ext cx="3017388" cy="880775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100% </a:t>
              </a:r>
              <a:r>
                <a:rPr lang="en-US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 &amp; ACC </a:t>
              </a:r>
              <a:r>
                <a:rPr lang="en-US" sz="1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" name="文本占位符 8"/>
            <p:cNvSpPr txBox="1"/>
            <p:nvPr/>
          </p:nvSpPr>
          <p:spPr>
            <a:xfrm>
              <a:off x="1536169" y="5913777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191770" indent="0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338455" indent="0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535305" indent="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686435" indent="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8. </a:t>
              </a:r>
              <a:r>
                <a:rPr lang="en-US" sz="1400" dirty="0"/>
                <a:t>Single Stock Out-Sample Modeling.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466919" y="1917626"/>
              <a:ext cx="5324371" cy="3600400"/>
              <a:chOff x="466919" y="1917626"/>
              <a:chExt cx="5324371" cy="360040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3350026" y="191762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3350027" y="231367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3350026" y="300753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3350027" y="340358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350026" y="48339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350027" y="522999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US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69707" y="390676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Chevron 22"/>
              <p:cNvSpPr/>
              <p:nvPr/>
            </p:nvSpPr>
            <p:spPr>
              <a:xfrm>
                <a:off x="5445317" y="206164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400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Chevron 23"/>
              <p:cNvSpPr/>
              <p:nvPr/>
            </p:nvSpPr>
            <p:spPr>
              <a:xfrm>
                <a:off x="5445317" y="315155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400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Chevron 24"/>
              <p:cNvSpPr/>
              <p:nvPr/>
            </p:nvSpPr>
            <p:spPr>
              <a:xfrm>
                <a:off x="5445317" y="497796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400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469708" y="1917626"/>
                <a:ext cx="2073154" cy="684076"/>
                <a:chOff x="469708" y="1917626"/>
                <a:chExt cx="2073154" cy="684076"/>
              </a:xfrm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15" name="Elbow Connector 14"/>
              <p:cNvCxnSpPr>
                <a:stCxn id="28" idx="0"/>
                <a:endCxn id="7" idx="0"/>
              </p:cNvCxnSpPr>
              <p:nvPr/>
            </p:nvCxnSpPr>
            <p:spPr>
              <a:xfrm rot="5400000" flipH="1" flipV="1">
                <a:off x="2497093" y="245139"/>
                <a:ext cx="174516" cy="3519491"/>
              </a:xfrm>
              <a:prstGeom prst="bentConnector3">
                <a:avLst>
                  <a:gd name="adj1" fmla="val 200168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/>
              <p:cNvCxnSpPr>
                <a:stCxn id="30" idx="2"/>
                <a:endCxn id="23" idx="2"/>
              </p:cNvCxnSpPr>
              <p:nvPr/>
            </p:nvCxnSpPr>
            <p:spPr>
              <a:xfrm rot="16200000" flipH="1">
                <a:off x="3843192" y="769067"/>
                <a:ext cx="30501" cy="3346736"/>
              </a:xfrm>
              <a:prstGeom prst="bentConnector3">
                <a:avLst>
                  <a:gd name="adj1" fmla="val 920022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/>
              <p:cNvGrpSpPr/>
              <p:nvPr/>
            </p:nvGrpSpPr>
            <p:grpSpPr>
              <a:xfrm>
                <a:off x="466919" y="3004431"/>
                <a:ext cx="2073154" cy="684076"/>
                <a:chOff x="469708" y="1917626"/>
                <a:chExt cx="2073154" cy="684076"/>
              </a:xfrm>
            </p:grpSpPr>
            <p:sp>
              <p:nvSpPr>
                <p:cNvPr id="60" name="Rounded Rectangle 59"/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64" name="Elbow Connector 63"/>
              <p:cNvCxnSpPr>
                <a:stCxn id="61" idx="0"/>
                <a:endCxn id="12" idx="0"/>
              </p:cNvCxnSpPr>
              <p:nvPr/>
            </p:nvCxnSpPr>
            <p:spPr>
              <a:xfrm rot="5400000" flipH="1" flipV="1">
                <a:off x="2497252" y="1332102"/>
                <a:ext cx="171410" cy="3522280"/>
              </a:xfrm>
              <a:prstGeom prst="bentConnector3">
                <a:avLst>
                  <a:gd name="adj1" fmla="val 201984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/>
              <p:cNvCxnSpPr>
                <a:stCxn id="63" idx="2"/>
                <a:endCxn id="24" idx="2"/>
              </p:cNvCxnSpPr>
              <p:nvPr/>
            </p:nvCxnSpPr>
            <p:spPr>
              <a:xfrm rot="16200000" flipH="1">
                <a:off x="3840244" y="1856030"/>
                <a:ext cx="33607" cy="3349525"/>
              </a:xfrm>
              <a:prstGeom prst="bentConnector3">
                <a:avLst>
                  <a:gd name="adj1" fmla="val 780215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>
                <a:off x="467980" y="4827742"/>
                <a:ext cx="2073154" cy="684076"/>
                <a:chOff x="469708" y="1917626"/>
                <a:chExt cx="2073154" cy="684076"/>
              </a:xfrm>
            </p:grpSpPr>
            <p:sp>
              <p:nvSpPr>
                <p:cNvPr id="75" name="Rounded Rectangle 74"/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79" name="Elbow Connector 78"/>
              <p:cNvCxnSpPr>
                <a:stCxn id="76" idx="0"/>
                <a:endCxn id="17" idx="0"/>
              </p:cNvCxnSpPr>
              <p:nvPr/>
            </p:nvCxnSpPr>
            <p:spPr>
              <a:xfrm rot="5400000" flipH="1" flipV="1">
                <a:off x="2499333" y="3157495"/>
                <a:ext cx="168308" cy="3521219"/>
              </a:xfrm>
              <a:prstGeom prst="bentConnector3">
                <a:avLst>
                  <a:gd name="adj1" fmla="val 197471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/>
              <p:cNvCxnSpPr>
                <a:stCxn id="78" idx="2"/>
                <a:endCxn id="25" idx="2"/>
              </p:cNvCxnSpPr>
              <p:nvPr/>
            </p:nvCxnSpPr>
            <p:spPr>
              <a:xfrm rot="16200000" flipH="1">
                <a:off x="3839224" y="3681423"/>
                <a:ext cx="36709" cy="3348464"/>
              </a:xfrm>
              <a:prstGeom prst="bentConnector3">
                <a:avLst>
                  <a:gd name="adj1" fmla="val 722736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/>
            <p:cNvSpPr txBox="1"/>
            <p:nvPr/>
          </p:nvSpPr>
          <p:spPr>
            <a:xfrm>
              <a:off x="6594549" y="3619684"/>
              <a:ext cx="2261304" cy="17543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</a:t>
              </a:r>
              <a:r>
                <a:rPr lang="en-US" sz="1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models have a 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larger number of parameters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 the training sample data.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ACC and F1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ANYMORE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dirty="0"/>
          </a:p>
        </p:txBody>
      </p:sp>
      <p:grpSp>
        <p:nvGrpSpPr>
          <p:cNvPr id="3" name="Group 2"/>
          <p:cNvGrpSpPr/>
          <p:nvPr>
            <p:custDataLst>
              <p:tags r:id="rId1"/>
            </p:custDataLst>
          </p:nvPr>
        </p:nvGrpSpPr>
        <p:grpSpPr>
          <a:xfrm>
            <a:off x="0" y="990050"/>
            <a:ext cx="9906063" cy="5370005"/>
            <a:chOff x="0" y="909514"/>
            <a:chExt cx="9906063" cy="5370005"/>
          </a:xfrm>
        </p:grpSpPr>
        <p:sp>
          <p:nvSpPr>
            <p:cNvPr id="67" name="文本占位符 8"/>
            <p:cNvSpPr txBox="1"/>
            <p:nvPr/>
          </p:nvSpPr>
          <p:spPr>
            <a:xfrm>
              <a:off x="1631422" y="6064075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191770" indent="0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338455" indent="0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535305" indent="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686435" indent="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9. </a:t>
              </a:r>
              <a:r>
                <a:rPr lang="en-US" sz="1400" dirty="0"/>
                <a:t>The Result of Single Stock Out-Sample Modeling.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0" y="909514"/>
              <a:ext cx="9906063" cy="5003408"/>
              <a:chOff x="10515" y="1096338"/>
              <a:chExt cx="9906063" cy="5003408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0515" y="1096338"/>
                <a:ext cx="9906063" cy="369332"/>
                <a:chOff x="10515" y="1096338"/>
                <a:chExt cx="9906063" cy="369332"/>
              </a:xfrm>
            </p:grpSpPr>
            <p:sp>
              <p:nvSpPr>
                <p:cNvPr id="96" name="TextBox 95"/>
                <p:cNvSpPr txBox="1"/>
                <p:nvPr/>
              </p:nvSpPr>
              <p:spPr>
                <a:xfrm>
                  <a:off x="10515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000009.sz</a:t>
                  </a:r>
                  <a:endParaRPr lang="en-US" sz="18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967874" y="1096338"/>
                  <a:ext cx="4948704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00002</a:t>
                  </a:r>
                  <a:r>
                    <a:rPr lang="en-US" altLang="zh-CN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.sz</a:t>
                  </a:r>
                  <a:endParaRPr lang="en-US" sz="1800" dirty="0"/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62568" y="1456400"/>
                <a:ext cx="9800307" cy="4643346"/>
                <a:chOff x="62568" y="1456400"/>
                <a:chExt cx="9800307" cy="4643346"/>
              </a:xfrm>
            </p:grpSpPr>
            <p:sp>
              <p:nvSpPr>
                <p:cNvPr id="85" name="TextBox 84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541950" y="3523604"/>
                  <a:ext cx="385438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US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0.44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F1 = 0.29</a:t>
                  </a:r>
                  <a:endPara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TextBox 85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5529106" y="3525513"/>
                  <a:ext cx="3853620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US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Modeling: Test - ACC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r>
                    <a:rPr lang="en-US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F1 = 0.</a:t>
                  </a:r>
                  <a:r>
                    <a:rPr lang="en-US" altLang="zh-CN" sz="1400" b="1" dirty="0">
                      <a:solidFill>
                        <a:schemeClr val="tx2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endParaRPr lang="en-US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TextBox 87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45580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US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0.53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F1 = 0.34</a:t>
                  </a:r>
                  <a:endPara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TextBox 90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5414813" y="5905847"/>
                  <a:ext cx="4054828" cy="193899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US" sz="14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Modeling: Test - ACC = 0.48</a:t>
                  </a:r>
                  <a:r>
                    <a:rPr lang="en-US" sz="14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F1 = 0.46</a:t>
                  </a:r>
                  <a:endParaRPr lang="en-US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2" name="Picture 91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68" y="1464014"/>
                  <a:ext cx="4813152" cy="1999055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3" name="Picture 92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3805" y="1456400"/>
                  <a:ext cx="4809070" cy="1997360"/>
                </a:xfrm>
                <a:prstGeom prst="rect">
                  <a:avLst/>
                </a:prstGeom>
                <a:ln w="19050">
                  <a:solidFill>
                    <a:schemeClr val="tx2"/>
                  </a:solidFill>
                </a:ln>
              </p:spPr>
            </p:pic>
            <p:pic>
              <p:nvPicPr>
                <p:cNvPr id="94" name="Picture 93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87" y="3830744"/>
                  <a:ext cx="4783331" cy="1986669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  <p:pic>
              <p:nvPicPr>
                <p:cNvPr id="95" name="Picture 94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4659" y="3825271"/>
                  <a:ext cx="4783330" cy="1992142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</p:pic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3.3 Out-Sample Backtesting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" y="2274570"/>
            <a:ext cx="8685530" cy="391731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685540" y="1161415"/>
            <a:ext cx="2073275" cy="11131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Daily: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50% largest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50% smallest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 weighted</a:t>
            </a:r>
          </a:p>
        </p:txBody>
      </p:sp>
      <p:sp>
        <p:nvSpPr>
          <p:cNvPr id="5" name="Rounded Rectangle 20"/>
          <p:cNvSpPr/>
          <p:nvPr/>
        </p:nvSpPr>
        <p:spPr>
          <a:xfrm>
            <a:off x="6525548" y="1389813"/>
            <a:ext cx="2073155" cy="586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Trading Strategy</a:t>
            </a:r>
          </a:p>
        </p:txBody>
      </p:sp>
      <p:sp>
        <p:nvSpPr>
          <p:cNvPr id="24" name="Notched Right Arrow 23"/>
          <p:cNvSpPr/>
          <p:nvPr/>
        </p:nvSpPr>
        <p:spPr>
          <a:xfrm>
            <a:off x="5840798" y="1486217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20"/>
          <p:cNvSpPr/>
          <p:nvPr/>
        </p:nvSpPr>
        <p:spPr>
          <a:xfrm>
            <a:off x="728633" y="1389813"/>
            <a:ext cx="2073155" cy="586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Value(PV)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Notched Right Arrow 23"/>
          <p:cNvSpPr/>
          <p:nvPr/>
        </p:nvSpPr>
        <p:spPr>
          <a:xfrm>
            <a:off x="2960438" y="1444307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9480" y="6162675"/>
            <a:ext cx="2125980" cy="1930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en-US" sz="1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Backtesing Parameters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78270" y="6191885"/>
            <a:ext cx="2125980" cy="1930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en-US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Backtesing 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3.3 Out-Sample Backtesting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809115"/>
            <a:ext cx="4817745" cy="31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7" name="表格 1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7606058"/>
              </p:ext>
            </p:extLst>
          </p:nvPr>
        </p:nvGraphicFramePr>
        <p:xfrm>
          <a:off x="198755" y="5409565"/>
          <a:ext cx="4537427" cy="626745"/>
        </p:xfrm>
        <a:graphic>
          <a:graphicData uri="http://schemas.openxmlformats.org/drawingml/2006/table">
            <a:tbl>
              <a:tblPr firstRow="1">
                <a:tableStyleId>{146133F9-99C3-4469-ADD7-513B06022441}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5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return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win_rate</a:t>
                      </a:r>
                      <a:endParaRPr lang="en-US" altLang="zh-CN" sz="1100" b="1" i="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sharpe</a:t>
                      </a:r>
                      <a:endParaRPr lang="en-US" altLang="zh-CN" sz="1100" b="1" i="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turnover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drawdown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dd_sdate</a:t>
                      </a:r>
                      <a:endParaRPr lang="en-US" altLang="zh-CN" sz="1100" b="1" i="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dd_edate</a:t>
                      </a:r>
                      <a:endParaRPr lang="en-US" altLang="zh-CN" sz="1100" b="1" i="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</a:endParaRP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0.07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0.59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3.80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0.90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0.02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20240130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20240205</a:t>
                      </a: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185" y="1809750"/>
            <a:ext cx="4817745" cy="312674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2" name="表格 2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2504249"/>
              </p:ext>
            </p:extLst>
          </p:nvPr>
        </p:nvGraphicFramePr>
        <p:xfrm>
          <a:off x="5311775" y="5409565"/>
          <a:ext cx="4500971" cy="626745"/>
        </p:xfrm>
        <a:graphic>
          <a:graphicData uri="http://schemas.openxmlformats.org/drawingml/2006/table">
            <a:tbl>
              <a:tblPr firstRow="1">
                <a:tableStyleId>{146133F9-99C3-4469-ADD7-513B06022441}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return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win_rate</a:t>
                      </a:r>
                      <a:endParaRPr lang="en-US" altLang="zh-CN" sz="1100" b="1" i="0" kern="120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sharpe</a:t>
                      </a:r>
                      <a:endParaRPr lang="en-US" altLang="zh-CN" sz="1100" b="1" i="0" kern="120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turnover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drawdown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dd_sdate</a:t>
                      </a:r>
                      <a:endParaRPr lang="en-US" altLang="zh-CN" sz="1100" b="1" i="0" kern="1200" dirty="0">
                        <a:solidFill>
                          <a:srgbClr val="000000"/>
                        </a:solidFill>
                        <a:latin typeface="Palatino Linotype" panose="0204050205050503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dd_edate</a:t>
                      </a: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0.07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0.59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3.80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0.90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0.02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20240130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algn="ctr" defTabSz="958215" rtl="0" eaLnBrk="1" fontAlgn="ctr" latinLnBrk="0" hangingPunct="1"/>
                      <a:r>
                        <a:rPr lang="en-US" altLang="zh-CN" sz="1100" b="1" i="0" kern="1200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+mn-cs"/>
                        </a:rPr>
                        <a:t>20240205</a:t>
                      </a:r>
                    </a:p>
                  </a:txBody>
                  <a:tcPr marL="5080" marR="5080" marT="508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Which factors matter?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Figure4.3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07989" y="1039117"/>
            <a:ext cx="6372709" cy="11035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Purpose</a:t>
            </a:r>
            <a:r>
              <a:rPr lang="zh-CN" altLang="en-US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To evaluate factors and figure out their contribution to the final result</a:t>
            </a:r>
            <a:r>
              <a:rPr lang="zh-CN" altLang="zh-CN" sz="1800" dirty="0">
                <a:effectLst/>
              </a:rPr>
              <a:t> </a:t>
            </a:r>
            <a:endParaRPr lang="zh-CN" altLang="en-US" sz="1800" dirty="0"/>
          </a:p>
          <a:p>
            <a:pPr algn="just">
              <a:lnSpc>
                <a:spcPct val="120000"/>
              </a:lnSpc>
            </a:pPr>
            <a:endParaRPr lang="en-US" altLang="zh-CN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/>
          <p:cNvSpPr/>
          <p:nvPr/>
        </p:nvSpPr>
        <p:spPr>
          <a:xfrm>
            <a:off x="149311" y="2171831"/>
            <a:ext cx="2484275" cy="120768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797727" y="2580128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01783" y="1940346"/>
            <a:ext cx="6383060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Generate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Feature Importance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for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558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Factors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&amp;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Select  top 10% important factors</a:t>
            </a:r>
          </a:p>
          <a:p>
            <a:pPr algn="ctr"/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by </a:t>
            </a:r>
            <a:r>
              <a:rPr lang="en-US" altLang="zh-CN" sz="1600" dirty="0" err="1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XGBoost</a:t>
            </a:r>
            <a:r>
              <a:rPr lang="en-US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zh-CN" altLang="zh-CN" sz="1600" dirty="0">
                <a:solidFill>
                  <a:srgbClr val="002060"/>
                </a:solidFill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solidFill>
                <a:srgbClr val="00206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24" y="2819982"/>
            <a:ext cx="3496908" cy="37427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t="1174"/>
          <a:stretch>
            <a:fillRect/>
          </a:stretch>
        </p:blipFill>
        <p:spPr bwMode="auto">
          <a:xfrm>
            <a:off x="6391332" y="2910650"/>
            <a:ext cx="3496908" cy="3690406"/>
          </a:xfrm>
          <a:prstGeom prst="rect">
            <a:avLst/>
          </a:prstGeom>
          <a:ln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1174070" y="6582589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Figure4.4 Top10% Feature Importance                     Figure4.5 Top10% Feature Correlation</a:t>
            </a: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1" y="1072906"/>
            <a:ext cx="2358983" cy="543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57848" y="6601056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Figure4.6 Flowchart for Feature Importance</a:t>
            </a: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/>
          <p:cNvSpPr/>
          <p:nvPr/>
        </p:nvSpPr>
        <p:spPr>
          <a:xfrm>
            <a:off x="313452" y="3347490"/>
            <a:ext cx="2484275" cy="231455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864069" y="4373571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07899" y="1096688"/>
            <a:ext cx="6383060" cy="58477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2. Dimensionality Reduction via PCA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(Rest “eliminated” Factors)</a:t>
            </a:r>
          </a:p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500 Factors----&gt;79</a:t>
            </a:r>
            <a:r>
              <a:rPr lang="zh-CN" altLang="en-US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Principle</a:t>
            </a:r>
            <a:r>
              <a:rPr lang="zh-CN" altLang="en-US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Components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82168" y="3593112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Figure4.7 Scree Plot for PCA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275" y="1730102"/>
            <a:ext cx="5274310" cy="18840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71347" y="3989088"/>
            <a:ext cx="5929884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3. Evaluation of New Factors Using Lasso Regression</a:t>
            </a:r>
          </a:p>
          <a:p>
            <a:pPr algn="ctr"/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by driving less significant coefficients to zero</a:t>
            </a:r>
          </a:p>
          <a:p>
            <a:pPr algn="ctr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79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Principle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Components----&gt;3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Components</a:t>
            </a:r>
            <a:r>
              <a:rPr lang="zh-CN" altLang="zh-CN" sz="1200" dirty="0">
                <a:effectLst/>
              </a:rPr>
              <a:t> </a:t>
            </a:r>
            <a:r>
              <a:rPr lang="zh-CN" altLang="zh-CN" sz="1400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endParaRPr lang="zh-CN" altLang="en-US" sz="1400" dirty="0">
              <a:latin typeface="Palatino Linotype" panose="02040502050505030304" pitchFamily="18" charset="0"/>
              <a:ea typeface="等线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67" y="4780115"/>
            <a:ext cx="3960440" cy="19579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19027" y="6632329"/>
            <a:ext cx="10434523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Figure4.8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Top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Importance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by Lasso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4.1</a:t>
            </a:r>
            <a:r>
              <a:rPr lang="zh-CN" altLang="en-US" dirty="0"/>
              <a:t> </a:t>
            </a:r>
            <a:r>
              <a:rPr lang="en-US" altLang="zh-CN" dirty="0"/>
              <a:t>Which factors matter?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59818" y="6549553"/>
            <a:ext cx="4951476" cy="2585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Figure4.9 Top 10% Factor Importance</a:t>
            </a: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72510" y="1606346"/>
            <a:ext cx="3708188" cy="378565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1.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Top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10%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Factors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all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belong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to</a:t>
            </a:r>
            <a:r>
              <a:rPr lang="zh-CN" altLang="en-US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daily trading factors, high frequency factors and their related lagged data.</a:t>
            </a: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endParaRPr lang="en-US" altLang="zh-CN" sz="16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 Linotype" panose="02040502050505030304" pitchFamily="18" charset="0"/>
              </a:rPr>
              <a:t>M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ore sensitive to immediate market conditions.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 Linotype" panose="02040502050505030304" pitchFamily="18" charset="0"/>
              </a:rPr>
              <a:t>C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apture short-term price movements, volatility, and liquidity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effectLst/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Palatino Linotype" panose="02040502050505030304" pitchFamily="18" charset="0"/>
              </a:rPr>
              <a:t>R</a:t>
            </a:r>
            <a:r>
              <a:rPr lang="en-US" altLang="zh-CN" sz="1600" dirty="0">
                <a:effectLst/>
                <a:latin typeface="Palatino Linotype" panose="02040502050505030304" pitchFamily="18" charset="0"/>
              </a:rPr>
              <a:t>eflect the latest market behaviors, making them more relevant for immediate decision-making. </a:t>
            </a:r>
            <a:r>
              <a:rPr lang="zh-CN" altLang="zh-CN" sz="1600" dirty="0">
                <a:effectLst/>
                <a:latin typeface="Palatino Linotype" panose="02040502050505030304" pitchFamily="18" charset="0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  <a:p>
            <a:r>
              <a:rPr lang="en-US" altLang="zh-CN" sz="1600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0" y="943978"/>
            <a:ext cx="5292588" cy="566466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050868" y="3429794"/>
            <a:ext cx="504056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Framework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453940" y="4074601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noAutofit/>
          </a:bodyPr>
          <a:lstStyle/>
          <a:p>
            <a:endParaRPr lang="en-US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4"/>
          <p:cNvSpPr/>
          <p:nvPr/>
        </p:nvSpPr>
        <p:spPr>
          <a:xfrm>
            <a:off x="1435856" y="1979718"/>
            <a:ext cx="771782" cy="586883"/>
          </a:xfrm>
          <a:prstGeom prst="can">
            <a:avLst>
              <a:gd name="adj" fmla="val 1346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Daily &amp; Min</a:t>
            </a:r>
            <a:r>
              <a:rPr lang="zh-CN" altLang="en-US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Trading</a:t>
            </a:r>
          </a:p>
          <a:p>
            <a:pPr algn="ctr" defTabSz="742950"/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35856" y="1281984"/>
            <a:ext cx="2923130" cy="4320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Stocks  of CSI500</a:t>
            </a:r>
            <a:endParaRPr lang="en-US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柱体 4"/>
          <p:cNvSpPr/>
          <p:nvPr/>
        </p:nvSpPr>
        <p:spPr>
          <a:xfrm>
            <a:off x="2321398" y="1968814"/>
            <a:ext cx="1170130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Fundamental</a:t>
            </a:r>
          </a:p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柱体 4"/>
          <p:cNvSpPr/>
          <p:nvPr/>
        </p:nvSpPr>
        <p:spPr>
          <a:xfrm>
            <a:off x="3602902" y="1968813"/>
            <a:ext cx="756084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 </a:t>
            </a:r>
          </a:p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09618" y="128198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ollecting Dataset</a:t>
            </a:r>
            <a:endParaRPr lang="en-US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6"/>
          <p:cNvSpPr/>
          <p:nvPr/>
        </p:nvSpPr>
        <p:spPr>
          <a:xfrm rot="5400000">
            <a:off x="2770029" y="331400"/>
            <a:ext cx="254781" cy="3020052"/>
          </a:xfrm>
          <a:prstGeom prst="leftBrace">
            <a:avLst>
              <a:gd name="adj1" fmla="val 88490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950"/>
            <a:endParaRPr lang="zh-CN" altLang="en-US" sz="146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Chevron 12"/>
          <p:cNvSpPr/>
          <p:nvPr/>
        </p:nvSpPr>
        <p:spPr>
          <a:xfrm rot="5400000">
            <a:off x="2770029" y="2424053"/>
            <a:ext cx="254782" cy="688034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451554" y="3012929"/>
            <a:ext cx="2907432" cy="606613"/>
            <a:chOff x="1451554" y="3012929"/>
            <a:chExt cx="2907432" cy="6066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圆柱体 4"/>
            <p:cNvSpPr/>
            <p:nvPr/>
          </p:nvSpPr>
          <p:spPr>
            <a:xfrm>
              <a:off x="1451554" y="3032659"/>
              <a:ext cx="75608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Trading</a:t>
              </a:r>
            </a:p>
            <a:p>
              <a:pPr algn="ctr" defTabSz="742950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圆柱体 4"/>
            <p:cNvSpPr/>
            <p:nvPr/>
          </p:nvSpPr>
          <p:spPr>
            <a:xfrm>
              <a:off x="2321398" y="3012930"/>
              <a:ext cx="1170130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Fundamental</a:t>
              </a:r>
            </a:p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柱体 4"/>
            <p:cNvSpPr/>
            <p:nvPr/>
          </p:nvSpPr>
          <p:spPr>
            <a:xfrm>
              <a:off x="3602902" y="3012929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Macro </a:t>
              </a:r>
            </a:p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6775306" y="1276417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 Engineering</a:t>
            </a:r>
            <a:endParaRPr lang="en-US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13"/>
          <p:cNvSpPr/>
          <p:nvPr/>
        </p:nvSpPr>
        <p:spPr>
          <a:xfrm>
            <a:off x="1501561" y="441577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53938" y="4059285"/>
            <a:ext cx="252700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 Learning Models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🔥</a:t>
            </a:r>
            <a:endParaRPr lang="en-US" sz="1400" dirty="0"/>
          </a:p>
        </p:txBody>
      </p:sp>
      <p:sp>
        <p:nvSpPr>
          <p:cNvPr id="28" name="矩形: 圆角 113"/>
          <p:cNvSpPr/>
          <p:nvPr/>
        </p:nvSpPr>
        <p:spPr>
          <a:xfrm>
            <a:off x="2331213" y="4415684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: 圆角 113"/>
          <p:cNvSpPr/>
          <p:nvPr/>
        </p:nvSpPr>
        <p:spPr>
          <a:xfrm>
            <a:off x="3603781" y="441568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113"/>
          <p:cNvSpPr/>
          <p:nvPr/>
        </p:nvSpPr>
        <p:spPr>
          <a:xfrm>
            <a:off x="3039677" y="4418475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Chevron 30"/>
          <p:cNvSpPr/>
          <p:nvPr/>
        </p:nvSpPr>
        <p:spPr>
          <a:xfrm rot="5400000">
            <a:off x="2779072" y="3505171"/>
            <a:ext cx="254782" cy="688034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Elbow Connector 32"/>
          <p:cNvCxnSpPr>
            <a:stCxn id="24" idx="3"/>
            <a:endCxn id="25" idx="3"/>
          </p:cNvCxnSpPr>
          <p:nvPr/>
        </p:nvCxnSpPr>
        <p:spPr>
          <a:xfrm rot="5400000">
            <a:off x="4178316" y="3780482"/>
            <a:ext cx="850756" cy="489416"/>
          </a:xfrm>
          <a:prstGeom prst="bentConnector2">
            <a:avLst/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柱体 4"/>
          <p:cNvSpPr/>
          <p:nvPr/>
        </p:nvSpPr>
        <p:spPr>
          <a:xfrm>
            <a:off x="4470360" y="3012929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</a:p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Labels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709618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bg2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 Model</a:t>
            </a:r>
            <a:endParaRPr lang="en-US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453940" y="5287819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noAutofit/>
          </a:bodyPr>
          <a:lstStyle/>
          <a:p>
            <a:endParaRPr lang="en-US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113"/>
          <p:cNvSpPr/>
          <p:nvPr/>
        </p:nvSpPr>
        <p:spPr>
          <a:xfrm>
            <a:off x="1501561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: 圆角 113"/>
          <p:cNvSpPr/>
          <p:nvPr/>
        </p:nvSpPr>
        <p:spPr>
          <a:xfrm>
            <a:off x="2331213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: 圆角 113"/>
          <p:cNvSpPr/>
          <p:nvPr/>
        </p:nvSpPr>
        <p:spPr>
          <a:xfrm>
            <a:off x="3598247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113"/>
          <p:cNvSpPr/>
          <p:nvPr/>
        </p:nvSpPr>
        <p:spPr>
          <a:xfrm>
            <a:off x="3039677" y="5629270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61574" y="5276917"/>
            <a:ext cx="290504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sz="1400" dirty="0"/>
              <a:t>❄️</a:t>
            </a:r>
          </a:p>
        </p:txBody>
      </p:sp>
      <p:cxnSp>
        <p:nvCxnSpPr>
          <p:cNvPr id="46" name="Straight Arrow Connector 45"/>
          <p:cNvCxnSpPr>
            <a:stCxn id="25" idx="2"/>
            <a:endCxn id="42" idx="0"/>
          </p:cNvCxnSpPr>
          <p:nvPr/>
        </p:nvCxnSpPr>
        <p:spPr>
          <a:xfrm>
            <a:off x="2906463" y="4826535"/>
            <a:ext cx="7634" cy="450382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/>
          <p:cNvSpPr/>
          <p:nvPr/>
        </p:nvSpPr>
        <p:spPr>
          <a:xfrm>
            <a:off x="4515311" y="5453093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圆柱体 4"/>
          <p:cNvSpPr/>
          <p:nvPr/>
        </p:nvSpPr>
        <p:spPr>
          <a:xfrm>
            <a:off x="5130199" y="5287819"/>
            <a:ext cx="1241586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Future Return </a:t>
            </a:r>
          </a:p>
          <a:p>
            <a:pPr algn="ctr" defTabSz="742950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387394" y="2973396"/>
            <a:ext cx="3020053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6506018" y="5458392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07052" y="5276916"/>
            <a:ext cx="1620180" cy="762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Actions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775305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4" name="Notched Right Arrow 53"/>
          <p:cNvSpPr/>
          <p:nvPr/>
        </p:nvSpPr>
        <p:spPr>
          <a:xfrm>
            <a:off x="5475703" y="3071855"/>
            <a:ext cx="566164" cy="477893"/>
          </a:xfrm>
          <a:prstGeom prst="notchedRightArrow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294283" y="3012929"/>
            <a:ext cx="2432949" cy="586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09618" y="2341664"/>
            <a:ext cx="4017614" cy="431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Importances Analysis</a:t>
            </a:r>
          </a:p>
        </p:txBody>
      </p:sp>
      <p:sp>
        <p:nvSpPr>
          <p:cNvPr id="64" name="文本占位符 8"/>
          <p:cNvSpPr txBox="1"/>
          <p:nvPr/>
        </p:nvSpPr>
        <p:spPr>
          <a:xfrm>
            <a:off x="1435856" y="6274690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1. </a:t>
            </a:r>
            <a:r>
              <a:rPr lang="en-US" sz="1400" dirty="0"/>
              <a:t>The Framework of Data Analysis Project 1.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294283" y="4069055"/>
            <a:ext cx="2432949" cy="762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Adjustance for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Overfitting</a:t>
            </a:r>
          </a:p>
        </p:txBody>
      </p:sp>
      <p:sp>
        <p:nvSpPr>
          <p:cNvPr id="67" name="Notched Right Arrow 66"/>
          <p:cNvSpPr/>
          <p:nvPr/>
        </p:nvSpPr>
        <p:spPr>
          <a:xfrm rot="10800000">
            <a:off x="5192621" y="4211525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65272" y="3712807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950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Select &amp; Normalize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Curved Right Arrow 75"/>
          <p:cNvSpPr/>
          <p:nvPr/>
        </p:nvSpPr>
        <p:spPr>
          <a:xfrm>
            <a:off x="754649" y="3321781"/>
            <a:ext cx="576064" cy="2307488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52315" y="1629594"/>
            <a:ext cx="5083968" cy="433965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1. Factor_18 (𝑐</a:t>
            </a:r>
            <a:r>
              <a:rPr lang="en-US" altLang="zh-CN" sz="1600" b="1" dirty="0" err="1">
                <a:latin typeface="Palatino Linotype" panose="02040502050505030304" pitchFamily="18" charset="0"/>
                <a:ea typeface="等线" panose="02010600030101010101" pitchFamily="2" charset="-122"/>
              </a:rPr>
              <a:t>ℎ</a:t>
            </a:r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𝑚𝑜𝑚) rank 1</a:t>
            </a:r>
            <a:r>
              <a:rPr lang="en-US" altLang="zh-CN" sz="1600" b="1" baseline="30000" dirty="0">
                <a:latin typeface="Palatino Linotype" panose="02040502050505030304" pitchFamily="18" charset="0"/>
                <a:ea typeface="等线" panose="02010600030101010101" pitchFamily="2" charset="-122"/>
              </a:rPr>
              <a:t>st</a:t>
            </a:r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,  Factor_89 (𝑙𝑎𝑟𝑔𝑒𝑠𝑡</a:t>
            </a:r>
            <a:r>
              <a:rPr lang="en-US" altLang="zh-CN" sz="1600" b="1" dirty="0" err="1">
                <a:latin typeface="Palatino Linotype" panose="02040502050505030304" pitchFamily="18" charset="0"/>
                <a:ea typeface="等线" panose="02010600030101010101" pitchFamily="2" charset="-122"/>
              </a:rPr>
              <a:t>ℎ</a:t>
            </a:r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𝑜𝑙𝑑𝑒𝑟𝑟𝑎𝑡𝑒) rank 2</a:t>
            </a:r>
            <a:r>
              <a:rPr lang="en-US" altLang="zh-CN" sz="1600" b="1" baseline="30000" dirty="0">
                <a:latin typeface="Palatino Linotype" panose="02040502050505030304" pitchFamily="18" charset="0"/>
                <a:ea typeface="等线" panose="02010600030101010101" pitchFamily="2" charset="-122"/>
              </a:rPr>
              <a:t>nd</a:t>
            </a:r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𝑚𝑜𝑚, a momentum indicator that captures the tendency of assets with strong past performance to continue outperforming.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Monthly</a:t>
            </a:r>
            <a:r>
              <a:rPr lang="en-US" altLang="zh-CN" sz="1400" dirty="0">
                <a:latin typeface="Palatino Linotype" panose="0204050205050503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𝑜𝑙𝑑𝑒𝑟𝑟𝑎𝑡𝑒, the largest holder rate reflects the proportion of shares owned by the largest shareholders. ---</a:t>
            </a:r>
            <a:r>
              <a:rPr lang="en-US" altLang="zh-CN" sz="1400" dirty="0">
                <a:solidFill>
                  <a:srgbClr val="002060"/>
                </a:solidFill>
                <a:latin typeface="Palatino Linotype" panose="02040502050505030304" pitchFamily="18" charset="0"/>
              </a:rPr>
              <a:t>Quarterly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600" dirty="0">
              <a:latin typeface="Palatino Linotype" panose="02040502050505030304" pitchFamily="18" charset="0"/>
              <a:ea typeface="等线" panose="02010600030101010101" pitchFamily="2" charset="-122"/>
            </a:endParaRPr>
          </a:p>
          <a:p>
            <a:r>
              <a:rPr lang="en-US" altLang="zh-CN" sz="1600" b="1" dirty="0">
                <a:latin typeface="Palatino Linotype" panose="02040502050505030304" pitchFamily="18" charset="0"/>
                <a:ea typeface="等线" panose="02010600030101010101" pitchFamily="2" charset="-122"/>
              </a:rPr>
              <a:t>2.A sharp decline (&gt;20%) in importance between them. </a:t>
            </a:r>
            <a:endParaRPr lang="en-US" altLang="zh-CN" sz="1600" b="1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𝑐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𝑚𝑜𝑚 captures a broader trend of momentum that might </a:t>
            </a:r>
            <a:r>
              <a:rPr lang="en-US" altLang="zh-CN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overshadow</a:t>
            </a:r>
            <a:r>
              <a:rPr lang="en-US" altLang="zh-CN" sz="1400" dirty="0">
                <a:latin typeface="Palatino Linotype" panose="02040502050505030304" pitchFamily="18" charset="0"/>
              </a:rPr>
              <a:t> specific ownership insights provided by 𝑙𝑎𝑟𝑔𝑒𝑠𝑡</a:t>
            </a:r>
            <a:r>
              <a:rPr lang="en-US" altLang="zh-CN" sz="1400" dirty="0" err="1">
                <a:latin typeface="Palatino Linotype" panose="02040502050505030304" pitchFamily="18" charset="0"/>
              </a:rPr>
              <a:t>ℎ</a:t>
            </a:r>
            <a:r>
              <a:rPr lang="en-US" altLang="zh-CN" sz="1400" dirty="0">
                <a:latin typeface="Palatino Linotype" panose="02040502050505030304" pitchFamily="18" charset="0"/>
              </a:rPr>
              <a:t>𝑜𝑙𝑑𝑒𝑟𝑟𝑎𝑡𝑒.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</a:rPr>
              <a:t>The relationship between ownership concentration and stock performance may be partly </a:t>
            </a:r>
            <a:r>
              <a:rPr lang="en-US" altLang="zh-CN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mediated</a:t>
            </a:r>
            <a:r>
              <a:rPr lang="en-US" altLang="zh-CN" sz="1400" dirty="0">
                <a:latin typeface="Palatino Linotype" panose="02040502050505030304" pitchFamily="18" charset="0"/>
              </a:rPr>
              <a:t> by momentum, making it less independently valuable. </a:t>
            </a:r>
            <a:endParaRPr lang="zh-CN" alt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Fundamental Factors</a:t>
            </a:r>
            <a:endParaRPr lang="en-US" altLang="zh-CN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3997" y="964157"/>
            <a:ext cx="2943088" cy="58381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4334" y="6608750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Figure4.10 Fundamental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42"/>
          <p:cNvSpPr/>
          <p:nvPr/>
        </p:nvSpPr>
        <p:spPr>
          <a:xfrm>
            <a:off x="6430117" y="1192063"/>
            <a:ext cx="2955278" cy="710612"/>
          </a:xfrm>
          <a:prstGeom prst="roundRect">
            <a:avLst/>
          </a:prstGeom>
          <a:solidFill>
            <a:schemeClr val="bg1">
              <a:alpha val="10000"/>
            </a:schemeClr>
          </a:solidFill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endParaRPr lang="zh-CN" altLang="en-US" sz="1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13" y="3986425"/>
            <a:ext cx="3528616" cy="2229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55" y="3986425"/>
            <a:ext cx="561111" cy="1561040"/>
          </a:xfrm>
          <a:prstGeom prst="rect">
            <a:avLst/>
          </a:prstGeom>
        </p:spPr>
      </p:pic>
      <p:cxnSp>
        <p:nvCxnSpPr>
          <p:cNvPr id="20" name="直线箭头连接符 19"/>
          <p:cNvCxnSpPr>
            <a:stCxn id="10" idx="2"/>
            <a:endCxn id="15" idx="0"/>
          </p:cNvCxnSpPr>
          <p:nvPr/>
        </p:nvCxnSpPr>
        <p:spPr>
          <a:xfrm flipH="1">
            <a:off x="7637321" y="1902675"/>
            <a:ext cx="270435" cy="20837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标题 1"/>
          <p:cNvSpPr txBox="1"/>
          <p:nvPr/>
        </p:nvSpPr>
        <p:spPr bwMode="auto">
          <a:xfrm>
            <a:off x="425269" y="339531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/>
              <a:t>4.2</a:t>
            </a:r>
            <a:r>
              <a:rPr lang="zh-CN" altLang="en-US"/>
              <a:t> </a:t>
            </a:r>
            <a:r>
              <a:rPr lang="en-US" altLang="zh-CN"/>
              <a:t>Result</a:t>
            </a:r>
            <a:r>
              <a:rPr lang="zh-CN" altLang="en-US"/>
              <a:t> </a:t>
            </a:r>
            <a:r>
              <a:rPr lang="en-US" altLang="zh-CN"/>
              <a:t>Analysis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Figure4.11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921"/>
          <a:stretch>
            <a:fillRect/>
          </a:stretch>
        </p:blipFill>
        <p:spPr>
          <a:xfrm>
            <a:off x="487710" y="1570225"/>
            <a:ext cx="5366480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091058" y="1693670"/>
                <a:ext cx="3340299" cy="4240969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𝒏𝒕𝒊𝒔</m:t>
                    </m:r>
                  </m:oMath>
                </a14:m>
                <a:r>
                  <a:rPr lang="zh-CN" altLang="zh-CN" sz="1400" b="1" dirty="0">
                    <a:effectLst/>
                  </a:rPr>
                  <a:t> </a:t>
                </a:r>
                <a:r>
                  <a:rPr lang="en-US" altLang="zh-CN" sz="1600" b="1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&amp; </a:t>
                </a:r>
                <a:r>
                  <a:rPr lang="en-US" altLang="zh-CN" sz="1400" b="1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𝒎𝒕𝒓</m:t>
                    </m:r>
                  </m:oMath>
                </a14:m>
                <a:r>
                  <a:rPr lang="zh-CN" altLang="zh-CN" sz="1200" b="1" dirty="0"/>
                  <a:t> </a:t>
                </a:r>
                <a:r>
                  <a:rPr lang="en-US" altLang="zh-CN" sz="1200" b="1" dirty="0"/>
                  <a:t> </a:t>
                </a:r>
                <a:r>
                  <a:rPr lang="en-US" altLang="zh-CN" sz="1600" b="1" dirty="0">
                    <a:latin typeface="Palatino Linotype" panose="02040502050505030304" pitchFamily="18" charset="0"/>
                  </a:rPr>
                  <a:t>take up top 10 </a:t>
                </a:r>
                <a:endParaRPr lang="en-US" altLang="zh-CN" sz="1400" b="1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 err="1">
                    <a:latin typeface="Palatino Linotype" panose="02040502050505030304" pitchFamily="18" charset="0"/>
                  </a:rPr>
                  <a:t>ntis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 measures the level of issuance activity.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</a:rPr>
                  <a:t>China has been adopting an approval-based IPO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</a:rPr>
                  <a:t>China Securities Regulatory Commission often suspends or reduces the volume of IPOs when the market is down.</a:t>
                </a: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  <a:ea typeface="等线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sz="14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dirty="0">
                    <a:latin typeface="Palatino Linotype" panose="02040502050505030304" pitchFamily="18" charset="0"/>
                  </a:rPr>
                  <a:t>𝑚𝑡𝑟 </a:t>
                </a:r>
                <a:r>
                  <a:rPr lang="en-US" altLang="zh-CN" sz="1400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measures the trading volume relative to the outstanding shares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dirty="0">
                  <a:latin typeface="Palatino Linotype" panose="02040502050505030304" pitchFamily="18" charset="0"/>
                  <a:ea typeface="等线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The Chinese stock market has a high proportion of retail investors and a tendency for rapid sentiment-driven movements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058" y="1693670"/>
                <a:ext cx="3340299" cy="4240969"/>
              </a:xfrm>
              <a:prstGeom prst="rect">
                <a:avLst/>
              </a:prstGeom>
              <a:blipFill rotWithShape="1">
                <a:blip r:embed="rId4"/>
                <a:stretch>
                  <a:fillRect l="-251" t="-198" r="-237" b="-3131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大括号 12"/>
          <p:cNvSpPr/>
          <p:nvPr/>
        </p:nvSpPr>
        <p:spPr>
          <a:xfrm>
            <a:off x="5676472" y="4684806"/>
            <a:ext cx="288032" cy="936104"/>
          </a:xfrm>
          <a:prstGeom prst="rightBrace">
            <a:avLst/>
          </a:prstGeom>
          <a:ln w="28575" cap="flat">
            <a:solidFill>
              <a:schemeClr val="bg2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4840" y="1017557"/>
            <a:ext cx="9107785" cy="4376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Macroeconomic Factors</a:t>
            </a:r>
            <a:endParaRPr lang="en-US" altLang="zh-CN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5908" y="6357912"/>
            <a:ext cx="4951476" cy="50167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Figure2.11 Macroeconomic</a:t>
            </a:r>
            <a:r>
              <a:rPr lang="zh-CN" altLang="en-US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Feature Importance Change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lang="zh-CN" altLang="zh-CN" sz="12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921"/>
          <a:stretch>
            <a:fillRect/>
          </a:stretch>
        </p:blipFill>
        <p:spPr>
          <a:xfrm>
            <a:off x="487710" y="1570225"/>
            <a:ext cx="5256584" cy="4487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921292" y="1194605"/>
                <a:ext cx="3451333" cy="4862870"/>
              </a:xfrm>
              <a:prstGeom prst="rect">
                <a:avLst/>
              </a:prstGeom>
              <a:noFill/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Palatino Linotype" panose="02040502050505030304" pitchFamily="18" charset="0"/>
                    <a:ea typeface="等线" panose="02010600030101010101" pitchFamily="2" charset="-122"/>
                  </a:rPr>
                  <a:t>2. </a:t>
                </a:r>
                <a:r>
                  <a:rPr lang="en-US" altLang="zh-CN" sz="1600" i="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b="0" i="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harp decline</a:t>
                </a:r>
              </a:p>
              <a:p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Differential Impact on Market Phases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𝑛𝑡𝑖𝑠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serves as a proxy for broader economic trends——less prone to short-term fluctuations.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Factor Redundancy and Complementarity:</a:t>
                </a:r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  <m:r>
                      <a:rPr lang="zh-CN" alt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might share predictive patterns with other liquidity-related factors.</a:t>
                </a:r>
              </a:p>
              <a:p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1400" b="1" dirty="0">
                    <a:latin typeface="Palatino Linotype" panose="02040502050505030304" pitchFamily="18" charset="0"/>
                  </a:rPr>
                  <a:t>Structural Market Characteristics: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400" b="1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𝑛𝑡𝑖𝑠</m:t>
                    </m:r>
                    <m:r>
                      <a:rPr lang="zh-CN" alt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aligns well with the market’s policy-sensitive nature.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dirty="0"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𝑚𝑡𝑟</m:t>
                    </m:r>
                  </m:oMath>
                </a14:m>
                <a:r>
                  <a:rPr lang="en-US" altLang="zh-CN" sz="1400" dirty="0">
                    <a:latin typeface="Palatino Linotype" panose="02040502050505030304" pitchFamily="18" charset="0"/>
                  </a:rPr>
                  <a:t> fluctuats with</a:t>
                </a:r>
                <a:r>
                  <a:rPr lang="zh-CN" altLang="en-US" sz="1400" dirty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400" dirty="0">
                    <a:latin typeface="Palatino Linotype" panose="02040502050505030304" pitchFamily="18" charset="0"/>
                  </a:rPr>
                  <a:t>sentiment-driven trading spurts typical in markets with high retail participation, like China’s.</a:t>
                </a: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292" y="1194605"/>
                <a:ext cx="3451333" cy="4862870"/>
              </a:xfrm>
              <a:prstGeom prst="rect">
                <a:avLst/>
              </a:prstGeom>
              <a:blipFill rotWithShape="1">
                <a:blip r:embed="rId4"/>
                <a:stretch>
                  <a:fillRect l="-237" t="-173" r="-220" b="-152"/>
                </a:stretch>
              </a:blipFill>
              <a:ln w="15875" cap="rnd" cmpd="sng">
                <a:solidFill>
                  <a:srgbClr val="002060">
                    <a:alpha val="70895"/>
                  </a:srgbClr>
                </a:solidFill>
                <a:prstDash val="sysDot"/>
                <a:rou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 rot="18862004">
            <a:off x="3467296" y="4363488"/>
            <a:ext cx="2849827" cy="99980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25269" y="339531"/>
            <a:ext cx="9368110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dirty="0"/>
              <a:t>4.2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1278" y="1005207"/>
            <a:ext cx="9001856" cy="5649760"/>
            <a:chOff x="451278" y="647711"/>
            <a:chExt cx="9001856" cy="5649760"/>
          </a:xfrm>
        </p:grpSpPr>
        <p:sp>
          <p:nvSpPr>
            <p:cNvPr id="3" name="Text Placeholder 5"/>
            <p:cNvSpPr txBox="1"/>
            <p:nvPr/>
          </p:nvSpPr>
          <p:spPr>
            <a:xfrm>
              <a:off x="451278" y="647711"/>
              <a:ext cx="9001855" cy="2267903"/>
            </a:xfrm>
            <a:prstGeom prst="rect">
              <a:avLst/>
            </a:prstGeom>
          </p:spPr>
          <p:txBody>
            <a:bodyPr/>
            <a:lstStyle>
              <a:lvl1pPr marL="188595" indent="-188595" algn="l" defTabSz="958215" rtl="0" eaLnBrk="1" latinLnBrk="0" hangingPunct="1">
                <a:lnSpc>
                  <a:spcPct val="90000"/>
                </a:lnSpc>
                <a:spcBef>
                  <a:spcPts val="1465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■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325755" indent="-133985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Char char="•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513080" indent="-188595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Char char="–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663575" indent="-14351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807085" indent="-14351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Char char="-"/>
                <a:defRPr sz="17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>
                <a:spcAft>
                  <a:spcPts val="5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 Research object</a:t>
              </a:r>
              <a:r>
                <a:rPr lang="en-US" sz="1600" dirty="0"/>
                <a:t>:</a:t>
              </a:r>
              <a:r>
                <a:rPr lang="en-US" sz="1600" b="1" dirty="0"/>
                <a:t> </a:t>
              </a:r>
              <a:r>
                <a:rPr lang="en-US" altLang="zh-CN" sz="1600" dirty="0"/>
                <a:t>CSI 500 (constituent stocks on September 30, 2024)</a:t>
              </a:r>
            </a:p>
            <a:p>
              <a:pPr marL="0" lvl="1">
                <a:spcAft>
                  <a:spcPts val="5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 Time </a:t>
              </a:r>
              <a:r>
                <a:rPr lang="en-US" altLang="zh-CN" sz="1600" b="1" dirty="0"/>
                <a:t>i</a:t>
              </a:r>
              <a:r>
                <a:rPr lang="en-US" sz="1600" b="1" dirty="0"/>
                <a:t>nterval</a:t>
              </a:r>
              <a:r>
                <a:rPr lang="en-US" sz="1600" dirty="0"/>
                <a:t>: </a:t>
              </a:r>
              <a:r>
                <a:rPr lang="en-US" altLang="zh-CN" sz="1600" dirty="0"/>
                <a:t>January 1st, 2019 – June 30th, 2024 (5.5 years with 1312 trading days) </a:t>
              </a:r>
            </a:p>
            <a:p>
              <a:pPr marL="0" lvl="1">
                <a:spcAft>
                  <a:spcPts val="500"/>
                </a:spcAft>
                <a:buFont typeface="Wingdings" panose="05000000000000000000" pitchFamily="2" charset="2"/>
                <a:buChar char="Ø"/>
              </a:pPr>
              <a:r>
                <a:rPr lang="en-US" altLang="zh-CN" sz="1600" b="1" dirty="0"/>
                <a:t> Highest number of trading days</a:t>
              </a:r>
              <a:r>
                <a:rPr lang="en-US" altLang="zh-CN" sz="1600" dirty="0"/>
                <a:t>: 1312 days, </a:t>
              </a:r>
              <a:r>
                <a:rPr lang="en-US" sz="1600" dirty="0"/>
                <a:t>CHINA BAOAN GROUP CO., LTD (000009.sz)</a:t>
              </a:r>
            </a:p>
            <a:p>
              <a:pPr marL="0" lvl="1">
                <a:spcAft>
                  <a:spcPts val="5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 L</a:t>
              </a:r>
              <a:r>
                <a:rPr lang="en-US" altLang="zh-CN" sz="1600" b="1" dirty="0"/>
                <a:t>owest number of trading days</a:t>
              </a:r>
              <a:r>
                <a:rPr lang="en-US" altLang="zh-CN" sz="1600" dirty="0"/>
                <a:t>: 277days, </a:t>
              </a:r>
              <a:r>
                <a:rPr lang="en-US" sz="1600" dirty="0"/>
                <a:t>KEDA Industrial Group (600499.sh)</a:t>
              </a:r>
            </a:p>
            <a:p>
              <a:pPr marL="0" lvl="1">
                <a:spcAft>
                  <a:spcPts val="500"/>
                </a:spcAft>
                <a:buFont typeface="Wingdings" panose="05000000000000000000" pitchFamily="2" charset="2"/>
                <a:buChar char="Ø"/>
              </a:pPr>
              <a:r>
                <a:rPr lang="en-US" sz="1600" dirty="0"/>
                <a:t> </a:t>
              </a:r>
              <a:r>
                <a:rPr lang="en-US" sz="1600" b="1" dirty="0"/>
                <a:t>Label</a:t>
              </a:r>
              <a:r>
                <a:rPr lang="zh-CN" altLang="en-US" sz="1600" b="1" dirty="0"/>
                <a:t>：</a:t>
              </a:r>
              <a:endParaRPr lang="en-US" sz="1600" b="1" dirty="0"/>
            </a:p>
          </p:txBody>
        </p:sp>
        <p:sp>
          <p:nvSpPr>
            <p:cNvPr id="4" name="Text Box 10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51279" y="2919549"/>
              <a:ext cx="2880000" cy="353756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580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Daily Trading Data</a:t>
              </a:r>
            </a:p>
          </p:txBody>
        </p:sp>
        <p:sp>
          <p:nvSpPr>
            <p:cNvPr id="5" name="Text Placeholder 5"/>
            <p:cNvSpPr txBox="1"/>
            <p:nvPr/>
          </p:nvSpPr>
          <p:spPr>
            <a:xfrm>
              <a:off x="451278" y="3277240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79705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45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39750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90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899795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135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59840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180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pen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ow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Amplitude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RF_Rate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RF_Amt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</a:t>
              </a:r>
            </a:p>
            <a:p>
              <a:pPr lvl="1"/>
              <a:r>
                <a:rPr lang="en-US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Vwap</a:t>
              </a:r>
              <a:endParaRPr lang="en-US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6" name="Text Box 10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512207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580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High-frequency Data</a:t>
              </a:r>
            </a:p>
          </p:txBody>
        </p:sp>
        <p:sp>
          <p:nvSpPr>
            <p:cNvPr id="7" name="Text Placeholder 5"/>
            <p:cNvSpPr txBox="1"/>
            <p:nvPr/>
          </p:nvSpPr>
          <p:spPr>
            <a:xfrm>
              <a:off x="3512206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79705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45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39750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90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899795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135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59840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180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Open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Close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High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Low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Volume</a:t>
              </a:r>
            </a:p>
            <a:p>
              <a:pPr lvl="1"/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Amount</a:t>
              </a: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Back_adj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  <a:p>
              <a:pPr lvl="1"/>
              <a:r>
                <a:rPr lang="en-US" altLang="zh-CN" dirty="0" err="1">
                  <a:solidFill>
                    <a:schemeClr val="tx1"/>
                  </a:solidFill>
                  <a:latin typeface="Palatino Linotype" panose="02040502050505030304" pitchFamily="18" charset="0"/>
                </a:rPr>
                <a:t>Turnover_float</a:t>
              </a:r>
              <a:endPara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8" name="Text Box 10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573133" y="2919549"/>
              <a:ext cx="2880000" cy="35769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bg2"/>
              </a:solidFill>
              <a:miter lim="800000"/>
              <a:tailEnd type="none" w="sm" len="med"/>
            </a:ln>
          </p:spPr>
          <p:txBody>
            <a:bodyPr lIns="36000" tIns="36000" rIns="36000" bIns="36000" anchor="ctr" anchorCtr="1"/>
            <a:lstStyle/>
            <a:p>
              <a:pPr algn="ctr" defTabSz="957580"/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Macro &amp; Fundamental Data</a:t>
              </a:r>
            </a:p>
          </p:txBody>
        </p:sp>
        <p:sp>
          <p:nvSpPr>
            <p:cNvPr id="9" name="Text Placeholder 5"/>
            <p:cNvSpPr txBox="1"/>
            <p:nvPr/>
          </p:nvSpPr>
          <p:spPr>
            <a:xfrm>
              <a:off x="6573134" y="3277239"/>
              <a:ext cx="2880000" cy="3020231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  <p:txBody>
            <a:bodyPr wrap="square" lIns="36000" tIns="36000" rIns="36000" bIns="36000"/>
            <a:lstStyle>
              <a:lvl1pPr marL="0" indent="0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79705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45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39750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90" indent="-179705" algn="l" defTabSz="957580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899795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135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59840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180" indent="-179705" algn="l" defTabSz="859790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anose="020B0604020202020204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Monthly Overview Documents of Shanghai Stock Exchange and Shenzhen Stock Exchange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from the National Bureau of Statistics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Data of China's treasury bond bond yield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B</a:t>
              </a:r>
              <a:r>
                <a: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alance sheet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Cash Flow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Income Statement</a:t>
              </a:r>
            </a:p>
            <a:p>
              <a:pPr lvl="1"/>
              <a:r>
                <a:rPr lang="en-US" dirty="0">
                  <a:solidFill>
                    <a:schemeClr val="tx1"/>
                  </a:solidFill>
                  <a:latin typeface="Palatino Linotype" panose="02040502050505030304" pitchFamily="18" charset="0"/>
                </a:rPr>
                <a:t>Relative Value Index</a:t>
              </a:r>
            </a:p>
          </p:txBody>
        </p:sp>
      </p:grpSp>
      <p:sp>
        <p:nvSpPr>
          <p:cNvPr id="10" name="标题 1"/>
          <p:cNvSpPr txBox="1"/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2"/>
              <p:cNvSpPr txBox="1"/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𝑎𝑏𝑒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𝑂𝑝𝑒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833" y="2559061"/>
                <a:ext cx="3348372" cy="596574"/>
              </a:xfrm>
              <a:prstGeom prst="rect">
                <a:avLst/>
              </a:prstGeom>
              <a:blipFill rotWithShape="1">
                <a:blip r:embed="rId6"/>
                <a:stretch>
                  <a:fillRect l="-14" t="-2" r="14" b="54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8916" y="1122855"/>
            <a:ext cx="9107785" cy="4030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800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Total</a:t>
            </a:r>
            <a:r>
              <a:rPr lang="en-US" altLang="zh-CN" sz="18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1800" b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Palatino Linotype" panose="02040502050505030304" pitchFamily="18" charset="0"/>
                <a:ea typeface="等线" panose="02010600030101010101" pitchFamily="2" charset="-122"/>
              </a:rPr>
              <a:t>167 Original Factors</a:t>
            </a:r>
            <a:endParaRPr lang="en-US" altLang="zh-CN" sz="1800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5" y="1761046"/>
            <a:ext cx="4356484" cy="4356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308916" y="1620928"/>
            <a:ext cx="4356483" cy="46367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Daily Trading Factors (26)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Capture essential market dynamics at a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daily</a:t>
            </a: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frequency and serve as the core building blocks.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High Frequency Factors (64)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Identify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short-term</a:t>
            </a: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price movements, volatility, and liquidity, which are crucial for predicting price in the short run.</a:t>
            </a:r>
            <a:r>
              <a:rPr lang="zh-CN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Fundamental Factors (66)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Derived from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company financials</a:t>
            </a: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representing various aspects of a firm’s profitability, growth, leverage, and operational efficiency. </a:t>
            </a:r>
          </a:p>
          <a:p>
            <a:pPr algn="just">
              <a:lnSpc>
                <a:spcPct val="120000"/>
              </a:lnSpc>
            </a:pPr>
            <a:endParaRPr lang="en-US" altLang="zh-CN" sz="500" b="1" i="1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1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Macroeconomic Factors  (11)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Provide context on liquidity, economic growth, inflation, and monetary policy trends, which are crucial drivers of stock performance over </a:t>
            </a:r>
            <a:r>
              <a:rPr lang="en-US" altLang="zh-CN" sz="1400" b="1" dirty="0">
                <a:solidFill>
                  <a:srgbClr val="0070C0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longer horizons</a:t>
            </a:r>
            <a:r>
              <a:rPr lang="en-US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400" dirty="0">
                <a:latin typeface="Palatino Linotype" panose="0204050205050503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 Factor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｜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10" name="文本占位符 8"/>
          <p:cNvSpPr txBox="1"/>
          <p:nvPr/>
        </p:nvSpPr>
        <p:spPr>
          <a:xfrm>
            <a:off x="4948895" y="6229697"/>
            <a:ext cx="4356483" cy="1938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 1. Factor Distribution by Category and Frequency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285750" lvl="0" indent="-285750">
                  <a:lnSpc>
                    <a:spcPct val="120000"/>
                  </a:lnSpc>
                  <a:buSzPts val="1000"/>
                  <a:buFont typeface="Wingdings" panose="05000000000000000000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Imbalance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ctrlPr>
                          <a:rPr lang="zh-CN" altLang="zh-CN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𝐻𝑖𝑔h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𝐿𝑜𝑤</m:t>
                        </m:r>
                      </m:e>
                    </m:d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anose="05050102010706020507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eflect the relative price range and is used as a proxy for intraday volatility.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anose="05000000000000000000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 Spread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anose="05050102010706020507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hows the variation, offering insights into liquidity and price sensitivity.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anose="05000000000000000000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 Ratio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sz="1600" b="0" i="0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𝐿𝑜𝑤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𝐻𝑖𝑔h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anose="05050102010706020507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rovides an alternative view of the price spread, normalized by the high price.</a:t>
                </a:r>
              </a:p>
              <a:p>
                <a:pPr lvl="0">
                  <a:lnSpc>
                    <a:spcPct val="120000"/>
                  </a:lnSpc>
                  <a:buSzPts val="1000"/>
                  <a:tabLst>
                    <a:tab pos="457200" algn="l"/>
                  </a:tabLst>
                </a:pPr>
                <a:endParaRPr lang="zh-CN" altLang="zh-CN" sz="5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20000"/>
                  </a:lnSpc>
                  <a:buSzPts val="1000"/>
                  <a:buFont typeface="Wingdings" panose="05000000000000000000" pitchFamily="2" charset="2"/>
                  <a:buChar char="Ø"/>
                  <a:tabLst>
                    <a:tab pos="457200" algn="l"/>
                  </a:tabLst>
                </a:pPr>
                <a:r>
                  <a:rPr lang="en-US" altLang="zh-CN" sz="1600" b="1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VWAP</a:t>
                </a:r>
                <a:r>
                  <a:rPr lang="en-US" altLang="zh-CN" sz="1600" b="1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𝐴𝑚𝑜𝑢𝑛𝑡</m:t>
                    </m:r>
                    <m:r>
                      <m:rPr>
                        <m:lit/>
                      </m:rP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16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𝑉𝑜𝑙𝑢𝑚𝑒</m:t>
                    </m:r>
                  </m:oMath>
                </a14:m>
                <a:endParaRPr lang="en-US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20000"/>
                  </a:lnSpc>
                  <a:buSzPts val="1000"/>
                  <a:buFont typeface="Symbol" panose="05050102010706020507" pitchFamily="2" charset="2"/>
                  <a:buChar char=""/>
                  <a:tabLst>
                    <a:tab pos="457200" algn="l"/>
                  </a:tabLst>
                </a:pPr>
                <a:r>
                  <a:rPr lang="en-US" altLang="zh-CN" sz="1600" kern="100" dirty="0"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1600" kern="100" dirty="0">
                    <a:effectLst/>
                    <a:latin typeface="Palatino Linotype" panose="0204050205050503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epresents the average price at which trading occurred and is often used as a benchmark for institutional trading performance.</a:t>
                </a:r>
                <a:endParaRPr lang="zh-CN" altLang="zh-CN" sz="1600" kern="100" dirty="0">
                  <a:effectLst/>
                  <a:latin typeface="Palatino Linotype" panose="0204050205050503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endParaRPr kumimoji="1"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" y="1698679"/>
                <a:ext cx="4534993" cy="4396203"/>
              </a:xfrm>
              <a:prstGeom prst="rect">
                <a:avLst/>
              </a:prstGeom>
              <a:blipFill rotWithShape="1">
                <a:blip r:embed="rId3"/>
                <a:stretch>
                  <a:fillRect l="-9" t="-1" r="5" b="3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标题 1"/>
          <p:cNvSpPr txBox="1"/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2.1 H</a:t>
            </a:r>
            <a:r>
              <a:rPr lang="en-US" altLang="zh-CN" dirty="0"/>
              <a:t>igh Frequency Factors (64)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14183" y="1439660"/>
            <a:ext cx="5257358" cy="4914239"/>
            <a:chOff x="4649238" y="1537895"/>
            <a:chExt cx="5257358" cy="4914239"/>
          </a:xfrm>
        </p:grpSpPr>
        <p:sp>
          <p:nvSpPr>
            <p:cNvPr id="3" name="Rounded Rectangle 24"/>
            <p:cNvSpPr/>
            <p:nvPr/>
          </p:nvSpPr>
          <p:spPr>
            <a:xfrm>
              <a:off x="4877560" y="3844180"/>
              <a:ext cx="3801378" cy="890632"/>
            </a:xfrm>
            <a:prstGeom prst="roundRect">
              <a:avLst>
                <a:gd name="adj" fmla="val 1025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  <a:noAutofit/>
            </a:bodyPr>
            <a:lstStyle/>
            <a:p>
              <a:endParaRPr lang="en-US" sz="14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圆柱体 4"/>
            <p:cNvSpPr/>
            <p:nvPr/>
          </p:nvSpPr>
          <p:spPr>
            <a:xfrm>
              <a:off x="4917974" y="1537895"/>
              <a:ext cx="3757269" cy="586883"/>
            </a:xfrm>
            <a:prstGeom prst="can">
              <a:avLst>
                <a:gd name="adj" fmla="val 15969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5-Minute Trading Data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Chevron 12"/>
            <p:cNvSpPr/>
            <p:nvPr/>
          </p:nvSpPr>
          <p:spPr>
            <a:xfrm rot="5400000">
              <a:off x="6669217" y="2019673"/>
              <a:ext cx="254782" cy="688034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74"/>
            <p:cNvGrpSpPr/>
            <p:nvPr/>
          </p:nvGrpSpPr>
          <p:grpSpPr>
            <a:xfrm>
              <a:off x="4946058" y="2663358"/>
              <a:ext cx="2754919" cy="603250"/>
              <a:chOff x="1263764" y="3032659"/>
              <a:chExt cx="2754919" cy="60325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圆柱体 4"/>
              <p:cNvSpPr/>
              <p:nvPr/>
            </p:nvSpPr>
            <p:spPr>
              <a:xfrm>
                <a:off x="1263764" y="3032659"/>
                <a:ext cx="943874" cy="586883"/>
              </a:xfrm>
              <a:prstGeom prst="can">
                <a:avLst>
                  <a:gd name="adj" fmla="val 1346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Imbalance 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圆柱体 4"/>
              <p:cNvSpPr/>
              <p:nvPr/>
            </p:nvSpPr>
            <p:spPr>
              <a:xfrm>
                <a:off x="2254380" y="3042005"/>
                <a:ext cx="943874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Spread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圆柱体 4"/>
              <p:cNvSpPr/>
              <p:nvPr/>
            </p:nvSpPr>
            <p:spPr>
              <a:xfrm>
                <a:off x="3262599" y="3049026"/>
                <a:ext cx="756084" cy="586883"/>
              </a:xfrm>
              <a:prstGeom prst="can">
                <a:avLst>
                  <a:gd name="adj" fmla="val 1596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42950"/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Price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Ratio</a:t>
                </a:r>
                <a:endParaRPr lang="zh-C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: 圆角 113"/>
            <p:cNvSpPr/>
            <p:nvPr/>
          </p:nvSpPr>
          <p:spPr>
            <a:xfrm>
              <a:off x="5922549" y="4155905"/>
              <a:ext cx="448164" cy="40232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Std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113"/>
            <p:cNvSpPr/>
            <p:nvPr/>
          </p:nvSpPr>
          <p:spPr>
            <a:xfrm>
              <a:off x="5006642" y="4145800"/>
              <a:ext cx="861485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Skewness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113"/>
            <p:cNvSpPr/>
            <p:nvPr/>
          </p:nvSpPr>
          <p:spPr>
            <a:xfrm>
              <a:off x="6425135" y="4145800"/>
              <a:ext cx="832421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Kurtosis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Chevron 30"/>
            <p:cNvSpPr/>
            <p:nvPr/>
          </p:nvSpPr>
          <p:spPr>
            <a:xfrm rot="5400000">
              <a:off x="6669217" y="3202021"/>
              <a:ext cx="254782" cy="688034"/>
            </a:xfrm>
            <a:prstGeom prst="chevron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圆柱体 4"/>
            <p:cNvSpPr/>
            <p:nvPr/>
          </p:nvSpPr>
          <p:spPr>
            <a:xfrm>
              <a:off x="7773176" y="2658172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VWAP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Right Arrow 46"/>
            <p:cNvSpPr/>
            <p:nvPr/>
          </p:nvSpPr>
          <p:spPr>
            <a:xfrm rot="5400000">
              <a:off x="6603859" y="4853598"/>
              <a:ext cx="351100" cy="3523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圆柱体 4"/>
            <p:cNvSpPr/>
            <p:nvPr/>
          </p:nvSpPr>
          <p:spPr>
            <a:xfrm>
              <a:off x="4879193" y="5280274"/>
              <a:ext cx="3797683" cy="751933"/>
            </a:xfrm>
            <a:prstGeom prst="can">
              <a:avLst>
                <a:gd name="adj" fmla="val 1596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64</a:t>
              </a:r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High</a:t>
              </a:r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Frequency</a:t>
              </a:r>
              <a:r>
                <a:rPr lang="zh-CN" altLang="en-US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8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48"/>
            <p:cNvSpPr/>
            <p:nvPr/>
          </p:nvSpPr>
          <p:spPr>
            <a:xfrm>
              <a:off x="4880828" y="2604095"/>
              <a:ext cx="3794415" cy="699779"/>
            </a:xfrm>
            <a:prstGeom prst="roundRect">
              <a:avLst/>
            </a:prstGeom>
            <a:noFill/>
            <a:ln w="19050" cap="flat">
              <a:solidFill>
                <a:schemeClr val="accent1">
                  <a:lumMod val="60000"/>
                  <a:lumOff val="40000"/>
                </a:schemeClr>
              </a:solidFill>
              <a:prstDash val="dash"/>
              <a:miter lim="800000"/>
            </a:ln>
            <a:effectLst>
              <a:outerShdw dist="38100"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69"/>
            <p:cNvSpPr txBox="1"/>
            <p:nvPr/>
          </p:nvSpPr>
          <p:spPr>
            <a:xfrm>
              <a:off x="4877560" y="3792841"/>
              <a:ext cx="3780706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  <a:effectLst>
              <a:outerShdw dist="38100" sx="1000" sy="1000" algn="tl" rotWithShape="0">
                <a:prstClr val="black"/>
              </a:outerShdw>
            </a:effectLst>
          </p:spPr>
          <p:txBody>
            <a:bodyPr wrap="square">
              <a:spAutoFit/>
            </a:bodyPr>
            <a:lstStyle/>
            <a:p>
              <a:pPr algn="ctr" defTabSz="742950"/>
              <a:r>
                <a:rPr lang="en-US" altLang="zh-CN" sz="13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Operators</a:t>
              </a:r>
              <a:r>
                <a:rPr lang="zh-CN" altLang="en-US" sz="13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5" name="矩形: 圆角 113"/>
            <p:cNvSpPr/>
            <p:nvPr/>
          </p:nvSpPr>
          <p:spPr>
            <a:xfrm>
              <a:off x="7321464" y="4156928"/>
              <a:ext cx="1272894" cy="42074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Lagged 1 Autocorrelation </a:t>
              </a:r>
              <a:endParaRPr lang="zh-CN" alt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78350" y="1581879"/>
              <a:ext cx="1328246" cy="46166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Collecting Dataset</a:t>
              </a:r>
              <a:endParaRPr lang="en-US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805371" y="2659356"/>
              <a:ext cx="801941" cy="64633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Construct Basic Factor </a:t>
              </a:r>
              <a:endParaRPr lang="en-US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658266" y="4040534"/>
              <a:ext cx="1163750" cy="64633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Processing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by</a:t>
              </a:r>
              <a:r>
                <a:rPr lang="zh-CN" altLang="en-US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i="1" u="none" strike="noStrike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Operators</a:t>
              </a:r>
              <a:endParaRPr lang="en-US" altLang="zh-CN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49238" y="6258235"/>
              <a:ext cx="4422685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Figure</a:t>
              </a:r>
              <a:r>
                <a:rPr lang="zh-CN" altLang="en-US" sz="1400" kern="1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2 Pipeline for Constructing High Frequency Factors </a:t>
              </a:r>
              <a:endParaRPr lang="zh-CN" altLang="zh-CN" sz="14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3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165" y="3887151"/>
              <a:ext cx="154800" cy="15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 txBox="1"/>
          <p:nvPr/>
        </p:nvSpPr>
        <p:spPr>
          <a:xfrm>
            <a:off x="392339" y="2347938"/>
            <a:ext cx="2268252" cy="32353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36000" tIns="36000" rIns="36000" bIns="36000"/>
          <a:lstStyle>
            <a:lvl1pPr marL="0" indent="0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70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45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3975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90" indent="-179705" algn="l" defTabSz="957580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89979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135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5984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180" indent="-179705" algn="l" defTabSz="85979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Source</a:t>
            </a: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Current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Current Liabilities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Market Capitalization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Depreciation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P/E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Debt Ratio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Largest Holder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5"/>
              <p:cNvSpPr txBox="1"/>
              <p:nvPr/>
            </p:nvSpPr>
            <p:spPr>
              <a:xfrm>
                <a:off x="3309611" y="1455177"/>
                <a:ext cx="3794830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79705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45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39750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90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899795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135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59840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180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Generated</a:t>
                </a:r>
                <a:r>
                  <a:rPr lang="zh-CN" altLang="en-US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Features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</a:t>
                </a:r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Liquidity</a:t>
                </a:r>
                <a:endParaRPr 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volatility of liquidity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𝑑𝑜𝑙𝑣𝑜𝑙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𝑠𝑡𝑑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zero trading days (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𝑧𝑒𝑟𝑜𝑡𝑟𝑎𝑑𝑒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illiquidity measure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𝑖𝑙𝑙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) 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Profitability ratios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Change in income before extraordinary items scaled by sales.(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𝑐h𝑝𝑚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Quarterly operating pro t divided by lagged common shareholders‘ equity.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𝑜𝑝𝑒𝑟𝑝𝑟𝑜𝑓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4" name="Tex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611" y="1455177"/>
                <a:ext cx="3794830" cy="5020887"/>
              </a:xfrm>
              <a:prstGeom prst="rect">
                <a:avLst/>
              </a:prstGeom>
              <a:blipFill rotWithShape="1">
                <a:blip r:embed="rId3"/>
                <a:stretch>
                  <a:fillRect l="-184" t="-134" r="-166" b="-120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rapezoid 12"/>
          <p:cNvSpPr/>
          <p:nvPr/>
        </p:nvSpPr>
        <p:spPr>
          <a:xfrm rot="16200000">
            <a:off x="676705" y="3649346"/>
            <a:ext cx="4633270" cy="632541"/>
          </a:xfrm>
          <a:prstGeom prst="trapezoid">
            <a:avLst>
              <a:gd name="adj" fmla="val 11311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5"/>
              <p:cNvSpPr txBox="1"/>
              <p:nvPr/>
            </p:nvSpPr>
            <p:spPr>
              <a:xfrm>
                <a:off x="7104441" y="1455177"/>
                <a:ext cx="2263822" cy="50208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2"/>
                </a:solidFill>
              </a:ln>
            </p:spPr>
            <p:txBody>
              <a:bodyPr wrap="square" lIns="36000" tIns="36000" rIns="36000" bIns="36000"/>
              <a:lstStyle>
                <a:lvl1pPr marL="0" indent="0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defRPr lang="en-US"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79705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lang="en-US" sz="14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2pPr>
                <a:lvl3pPr marL="360045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3pPr>
                <a:lvl4pPr marL="539750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4pPr>
                <a:lvl5pPr marL="720090" indent="-179705" algn="l" defTabSz="957580" rtl="0" eaLnBrk="1" fontAlgn="base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lang="en-GB" sz="1200" kern="120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5pPr>
                <a:lvl6pPr marL="899795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1080135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1259840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1440180" indent="-179705" algn="l" defTabSz="85979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Font typeface="Arial" panose="020B0604020202020204" pitchFamily="34" charset="0"/>
                  <a:buChar char="‒"/>
                  <a:defRPr sz="12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Risk Measures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idiosyncratic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𝑖𝑑𝑖𝑜𝑣𝑜𝑙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return volatility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𝑣𝑜𝑙𝑎𝑡𝑖𝑙𝑖𝑡𝑦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 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market beta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).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Fundamental signals and valuation ratios 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asset turnover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𝑐h𝑎𝑜𝑡𝑖𝑎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industry-adjusted change in employees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𝑐h𝑒𝑚𝑝𝑖𝑎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total market value (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𝑚𝑣𝑒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)</a:t>
                </a:r>
              </a:p>
              <a:p>
                <a:pPr lvl="1"/>
                <a:r>
                  <a:rPr lang="en-US" altLang="zh-CN" sz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……</a:t>
                </a:r>
              </a:p>
            </p:txBody>
          </p:sp>
        </mc:Choice>
        <mc:Fallback xmlns="">
          <p:sp>
            <p:nvSpPr>
              <p:cNvPr id="17" name="Tex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41" y="1455177"/>
                <a:ext cx="2263822" cy="5020887"/>
              </a:xfrm>
              <a:prstGeom prst="rect">
                <a:avLst/>
              </a:prstGeom>
              <a:blipFill rotWithShape="1">
                <a:blip r:embed="rId4"/>
                <a:stretch>
                  <a:fillRect l="-283" t="-134" r="-276" b="-120"/>
                </a:stretch>
              </a:blipFill>
              <a:ln w="127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822" y="4192027"/>
            <a:ext cx="3672408" cy="226739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2.</a:t>
            </a:r>
            <a:r>
              <a:rPr lang="en-US" altLang="zh-CN" dirty="0"/>
              <a:t>2</a:t>
            </a:r>
            <a:r>
              <a:rPr lang="en-US" dirty="0"/>
              <a:t> Fundamental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(66)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Select &amp; Normalize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392251" y="1870502"/>
            <a:ext cx="4815296" cy="4344003"/>
            <a:chOff x="4781426" y="1665598"/>
            <a:chExt cx="4815296" cy="434400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426" y="1665598"/>
              <a:ext cx="4815296" cy="3697672"/>
            </a:xfrm>
            <a:prstGeom prst="rect">
              <a:avLst/>
            </a:prstGeom>
          </p:spPr>
        </p:pic>
        <p:sp>
          <p:nvSpPr>
            <p:cNvPr id="51" name="文本占位符 8"/>
            <p:cNvSpPr txBox="1"/>
            <p:nvPr/>
          </p:nvSpPr>
          <p:spPr>
            <a:xfrm>
              <a:off x="4781426" y="5363270"/>
              <a:ext cx="4815296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191770" indent="0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338455" indent="0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535305" indent="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686435" indent="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2. </a:t>
              </a:r>
              <a:r>
                <a:rPr lang="en-US" sz="1400" dirty="0"/>
                <a:t>The Distribution of Nan Factors Percentage. We dropped samples where the percentage of </a:t>
              </a:r>
              <a:r>
                <a:rPr lang="en-US" sz="1400" dirty="0" err="1"/>
                <a:t>NaN</a:t>
              </a:r>
              <a:r>
                <a:rPr lang="en-US" sz="1400" dirty="0"/>
                <a:t> factors was greater than 10%.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284354" y="1665598"/>
              <a:ext cx="0" cy="3456384"/>
            </a:xfrm>
            <a:prstGeom prst="line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ross 34"/>
            <p:cNvSpPr/>
            <p:nvPr/>
          </p:nvSpPr>
          <p:spPr>
            <a:xfrm rot="2703471">
              <a:off x="7195246" y="3057226"/>
              <a:ext cx="914520" cy="914418"/>
            </a:xfrm>
            <a:prstGeom prst="plus">
              <a:avLst>
                <a:gd name="adj" fmla="val 43665"/>
              </a:avLst>
            </a:prstGeom>
            <a:solidFill>
              <a:srgbClr val="9B1717"/>
            </a:solidFill>
            <a:ln w="6350" cap="flat">
              <a:solidFill>
                <a:srgbClr val="9B171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911145" y="1354031"/>
            <a:ext cx="3623852" cy="5182188"/>
            <a:chOff x="6022085" y="1233550"/>
            <a:chExt cx="3623852" cy="5182188"/>
          </a:xfrm>
        </p:grpSpPr>
        <p:sp>
          <p:nvSpPr>
            <p:cNvPr id="82" name="TextBox 81"/>
            <p:cNvSpPr txBox="1"/>
            <p:nvPr/>
          </p:nvSpPr>
          <p:spPr>
            <a:xfrm>
              <a:off x="8030180" y="1839109"/>
              <a:ext cx="1241939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too many NaN</a:t>
              </a:r>
              <a:r>
                <a:rPr lang="zh-CN" alt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</a:t>
              </a:r>
              <a:endParaRPr lang="en-US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252065" y="1839109"/>
              <a:ext cx="1241931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</a:t>
              </a:r>
            </a:p>
            <a:p>
              <a:pPr algn="ctr"/>
              <a:r>
                <a:rPr 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 Label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2153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8052266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/>
            <p:cNvSpPr/>
            <p:nvPr/>
          </p:nvSpPr>
          <p:spPr>
            <a:xfrm>
              <a:off x="6252066" y="1233550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Samples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(500 stocks, 606475 samples)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252066" y="2309279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Slected Samples 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</a:t>
              </a:r>
              <a:r>
                <a:rPr lang="en-US" altLang="zh-CN" sz="1400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by 0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stocks, 449765 samples)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252066" y="3384838"/>
              <a:ext cx="3020053" cy="5400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</a:p>
          </p:txBody>
        </p:sp>
        <p:cxnSp>
          <p:nvCxnSpPr>
            <p:cNvPr id="89" name="Straight Arrow Connector 88"/>
            <p:cNvCxnSpPr>
              <a:stCxn id="87" idx="2"/>
              <a:endCxn id="88" idx="0"/>
            </p:cNvCxnSpPr>
            <p:nvPr/>
          </p:nvCxnSpPr>
          <p:spPr>
            <a:xfrm>
              <a:off x="7762093" y="2849339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7834011" y="2934349"/>
              <a:ext cx="1440815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Sectional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Z-Score Normalization</a:t>
              </a: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31" y="4010078"/>
              <a:ext cx="2266521" cy="1740465"/>
            </a:xfrm>
            <a:prstGeom prst="rect">
              <a:avLst/>
            </a:prstGeom>
          </p:spPr>
        </p:pic>
        <p:sp>
          <p:nvSpPr>
            <p:cNvPr id="92" name="文本占位符 8"/>
            <p:cNvSpPr txBox="1"/>
            <p:nvPr/>
          </p:nvSpPr>
          <p:spPr>
            <a:xfrm>
              <a:off x="6022085" y="5769407"/>
              <a:ext cx="3623852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191770" indent="0" algn="l" defTabSz="958215" rtl="0" eaLnBrk="1" latinLnBrk="0" hangingPunct="1">
                <a:lnSpc>
                  <a:spcPct val="90000"/>
                </a:lnSpc>
                <a:spcBef>
                  <a:spcPts val="94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338455" indent="0" algn="l" defTabSz="958215" rtl="0" eaLnBrk="1" latinLnBrk="0" hangingPunct="1">
                <a:lnSpc>
                  <a:spcPct val="90000"/>
                </a:lnSpc>
                <a:spcBef>
                  <a:spcPts val="63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535305" indent="0" algn="l" defTabSz="95821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686435" indent="0" algn="l" defTabSz="95821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633980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40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19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0985" indent="-239395" algn="l" defTabSz="95821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3. </a:t>
              </a:r>
              <a:r>
                <a:rPr lang="en-US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Select &amp; Normalize Workflow. We also present the normed data distribution here.</a:t>
              </a:r>
              <a:endParaRPr lang="en-US" sz="14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In-Sample &amp; Out-Sample Modeling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415702" y="1269554"/>
            <a:ext cx="9066396" cy="4932548"/>
            <a:chOff x="530718" y="1161542"/>
            <a:chExt cx="9066396" cy="4932548"/>
          </a:xfrm>
        </p:grpSpPr>
        <p:sp>
          <p:nvSpPr>
            <p:cNvPr id="21" name="Rounded Rectangle 20"/>
            <p:cNvSpPr/>
            <p:nvPr/>
          </p:nvSpPr>
          <p:spPr>
            <a:xfrm>
              <a:off x="4564114" y="1358001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</a:p>
          </p:txBody>
        </p:sp>
        <p:sp>
          <p:nvSpPr>
            <p:cNvPr id="22" name="圆柱体 4"/>
            <p:cNvSpPr/>
            <p:nvPr/>
          </p:nvSpPr>
          <p:spPr>
            <a:xfrm>
              <a:off x="729555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Normed </a:t>
              </a:r>
            </a:p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柱体 4"/>
            <p:cNvSpPr/>
            <p:nvPr/>
          </p:nvSpPr>
          <p:spPr>
            <a:xfrm>
              <a:off x="2176160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Return</a:t>
              </a:r>
            </a:p>
            <a:p>
              <a:pPr algn="ctr" defTabSz="742950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Notched Right Arrow 23"/>
            <p:cNvSpPr/>
            <p:nvPr/>
          </p:nvSpPr>
          <p:spPr>
            <a:xfrm>
              <a:off x="3747284" y="1412495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91323" y="1540641"/>
              <a:ext cx="182742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endPara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324731" y="1358001"/>
              <a:ext cx="2073154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381422" y="1483917"/>
              <a:ext cx="1959771" cy="335045"/>
              <a:chOff x="7333841" y="1474660"/>
              <a:chExt cx="1959771" cy="33504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7333841" y="147466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7998547" y="1474661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668625" y="1474660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40" name="Elbow Connector 39"/>
            <p:cNvCxnSpPr>
              <a:stCxn id="23" idx="3"/>
              <a:endCxn id="33" idx="0"/>
            </p:cNvCxnSpPr>
            <p:nvPr/>
          </p:nvCxnSpPr>
          <p:spPr>
            <a:xfrm rot="16200000" flipH="1">
              <a:off x="3500310" y="1215880"/>
              <a:ext cx="1291981" cy="2749988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>
              <a:stCxn id="23" idx="3"/>
              <a:endCxn id="54" idx="0"/>
            </p:cNvCxnSpPr>
            <p:nvPr/>
          </p:nvCxnSpPr>
          <p:spPr>
            <a:xfrm rot="16200000" flipH="1">
              <a:off x="4722174" y="-5984"/>
              <a:ext cx="1295866" cy="519760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Bent Arrow 49"/>
            <p:cNvSpPr/>
            <p:nvPr/>
          </p:nvSpPr>
          <p:spPr>
            <a:xfrm rot="10800000" flipH="1">
              <a:off x="1243794" y="2631204"/>
              <a:ext cx="927572" cy="1389465"/>
            </a:xfrm>
            <a:prstGeom prst="bentArrow">
              <a:avLst>
                <a:gd name="adj1" fmla="val 20267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90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12575" y="2096435"/>
              <a:ext cx="2684539" cy="49244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Discrete: </a:t>
              </a:r>
            </a:p>
            <a:p>
              <a:r>
                <a: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0-decrease; 1-no change; 2- increase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527223" y="2771522"/>
              <a:ext cx="1003397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Loss</a:t>
              </a:r>
              <a:endParaRPr lang="en-US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66294" y="2771522"/>
              <a:ext cx="1003398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Loss</a:t>
              </a:r>
              <a:endParaRPr lang="en-US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4527222" y="3236865"/>
              <a:ext cx="4437717" cy="1569298"/>
              <a:chOff x="3552764" y="3062689"/>
              <a:chExt cx="4437717" cy="1569298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552765" y="3062689"/>
                <a:ext cx="1988141" cy="543186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</a:t>
                </a: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6000379" y="3066574"/>
                <a:ext cx="1988141" cy="539301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</a:t>
                </a: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3552764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Prediction</a:t>
                </a:r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6002340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Prediction</a:t>
                </a:r>
              </a:p>
            </p:txBody>
          </p:sp>
        </p:grpSp>
        <p:sp>
          <p:nvSpPr>
            <p:cNvPr id="94" name="Chevron 93"/>
            <p:cNvSpPr/>
            <p:nvPr/>
          </p:nvSpPr>
          <p:spPr>
            <a:xfrm rot="5400000">
              <a:off x="6622372" y="4763437"/>
              <a:ext cx="254782" cy="68803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5530620" y="5350748"/>
              <a:ext cx="2438289" cy="543186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&amp; ACC</a:t>
              </a:r>
            </a:p>
          </p:txBody>
        </p:sp>
        <p:cxnSp>
          <p:nvCxnSpPr>
            <p:cNvPr id="81" name="Straight Arrow Connector 80"/>
            <p:cNvCxnSpPr>
              <a:stCxn id="33" idx="2"/>
              <a:endCxn id="74" idx="0"/>
            </p:cNvCxnSpPr>
            <p:nvPr/>
          </p:nvCxnSpPr>
          <p:spPr>
            <a:xfrm flipH="1">
              <a:off x="5521293" y="3780051"/>
              <a:ext cx="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54" idx="2"/>
              <a:endCxn id="75" idx="0"/>
            </p:cNvCxnSpPr>
            <p:nvPr/>
          </p:nvCxnSpPr>
          <p:spPr>
            <a:xfrm>
              <a:off x="7968908" y="3780051"/>
              <a:ext cx="196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530718" y="1161542"/>
              <a:ext cx="9066004" cy="4932548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842595" y="4662488"/>
              <a:ext cx="2456940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Samples to Train/Valid/Test</a:t>
              </a:r>
            </a:p>
            <a:p>
              <a:pPr algn="ctr"/>
              <a:r>
                <a:rPr lang="en-US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In-Sample Modeling</a:t>
              </a: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842595" y="5316536"/>
              <a:ext cx="2456942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to Train/Valid/Test</a:t>
              </a:r>
            </a:p>
            <a:p>
              <a:pPr algn="ctr"/>
              <a:r>
                <a:rPr lang="en-US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Out-Sample Modeling</a:t>
              </a:r>
            </a:p>
          </p:txBody>
        </p:sp>
      </p:grpSp>
      <p:sp>
        <p:nvSpPr>
          <p:cNvPr id="107" name="文本占位符 8"/>
          <p:cNvSpPr txBox="1"/>
          <p:nvPr/>
        </p:nvSpPr>
        <p:spPr>
          <a:xfrm>
            <a:off x="1633072" y="639398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4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and Out-Sample Modeling Framework</a:t>
            </a:r>
            <a:r>
              <a:rPr lang="en-US" sz="1400" dirty="0"/>
              <a:t>. 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216697" y="5006372"/>
            <a:ext cx="1274388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US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Label to</a:t>
            </a:r>
          </a:p>
          <a:p>
            <a:pPr algn="ctr">
              <a:buClr>
                <a:schemeClr val="bg2"/>
              </a:buClr>
            </a:pPr>
            <a:r>
              <a:rPr lang="en-US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Metrics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 In-Sample </a:t>
            </a:r>
            <a:r>
              <a:rPr lang="en-US" altLang="zh-CN" dirty="0"/>
              <a:t>”Perfect” </a:t>
            </a:r>
            <a:r>
              <a:rPr lang="en-US" dirty="0"/>
              <a:t>Modeling Method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" y="1305558"/>
            <a:ext cx="9904413" cy="4905836"/>
            <a:chOff x="-3409" y="1601713"/>
            <a:chExt cx="9904413" cy="4905836"/>
          </a:xfrm>
        </p:grpSpPr>
        <p:grpSp>
          <p:nvGrpSpPr>
            <p:cNvPr id="23" name="Group 22"/>
            <p:cNvGrpSpPr/>
            <p:nvPr/>
          </p:nvGrpSpPr>
          <p:grpSpPr>
            <a:xfrm>
              <a:off x="466298" y="1601713"/>
              <a:ext cx="8964997" cy="4113957"/>
              <a:chOff x="469707" y="1737606"/>
              <a:chExt cx="8964997" cy="411395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69707" y="1737606"/>
                <a:ext cx="8964997" cy="3600400"/>
                <a:chOff x="559717" y="1737606"/>
                <a:chExt cx="8964997" cy="3600400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559718" y="1737606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1</a:t>
                  </a: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3440036" y="1737606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3440037" y="213365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1</a:t>
                  </a:r>
                  <a:endPara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Elbow Connector 21"/>
                <p:cNvCxnSpPr>
                  <a:stCxn id="15" idx="3"/>
                  <a:endCxn id="20" idx="1"/>
                </p:cNvCxnSpPr>
                <p:nvPr/>
              </p:nvCxnSpPr>
              <p:spPr>
                <a:xfrm flipV="1">
                  <a:off x="2632873" y="1881622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/>
                <p:cNvCxnSpPr>
                  <a:stCxn id="15" idx="3"/>
                  <a:endCxn id="21" idx="1"/>
                </p:cNvCxnSpPr>
                <p:nvPr/>
              </p:nvCxnSpPr>
              <p:spPr>
                <a:xfrm>
                  <a:off x="2632873" y="2079644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ounded Rectangle 28"/>
                <p:cNvSpPr/>
                <p:nvPr/>
              </p:nvSpPr>
              <p:spPr>
                <a:xfrm>
                  <a:off x="559718" y="2827517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2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3440036" y="2827517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3440037" y="3223561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2</a:t>
                  </a:r>
                  <a:endPara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2" name="Elbow Connector 31"/>
                <p:cNvCxnSpPr>
                  <a:stCxn id="29" idx="3"/>
                  <a:endCxn id="30" idx="1"/>
                </p:cNvCxnSpPr>
                <p:nvPr/>
              </p:nvCxnSpPr>
              <p:spPr>
                <a:xfrm flipV="1">
                  <a:off x="2632873" y="2971533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lbow Connector 32"/>
                <p:cNvCxnSpPr>
                  <a:stCxn id="29" idx="3"/>
                  <a:endCxn id="31" idx="1"/>
                </p:cNvCxnSpPr>
                <p:nvPr/>
              </p:nvCxnSpPr>
              <p:spPr>
                <a:xfrm>
                  <a:off x="2632873" y="3169555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ounded Rectangle 33"/>
                <p:cNvSpPr/>
                <p:nvPr/>
              </p:nvSpPr>
              <p:spPr>
                <a:xfrm>
                  <a:off x="559718" y="4653930"/>
                  <a:ext cx="2073155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Normed Samples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Stock 360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3440036" y="4653930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 Model</a:t>
                  </a:r>
                  <a:r>
                    <a:rPr lang="zh-CN" alt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360</a:t>
                  </a:r>
                  <a:endPara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3440037" y="5049974"/>
                  <a:ext cx="1988141" cy="288032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 </a:t>
                  </a:r>
                  <a:r>
                    <a:rPr lang="en-US" altLang="zh-CN" sz="13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360</a:t>
                  </a:r>
                  <a:endPara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7" name="Elbow Connector 36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2632873" y="4797946"/>
                  <a:ext cx="807163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/>
                <p:cNvCxnSpPr>
                  <a:stCxn id="34" idx="3"/>
                  <a:endCxn id="36" idx="1"/>
                </p:cNvCxnSpPr>
                <p:nvPr/>
              </p:nvCxnSpPr>
              <p:spPr>
                <a:xfrm>
                  <a:off x="2632873" y="4995968"/>
                  <a:ext cx="807164" cy="198022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dash"/>
                  <a:miter lim="800000"/>
                  <a:headEnd type="none" w="lg" len="lg"/>
                  <a:tailEnd type="stealth" w="lg" len="lg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ounded Rectangle 38"/>
                <p:cNvSpPr/>
                <p:nvPr/>
              </p:nvSpPr>
              <p:spPr>
                <a:xfrm>
                  <a:off x="559717" y="3726744"/>
                  <a:ext cx="4868459" cy="684076"/>
                </a:xfrm>
                <a:prstGeom prst="roundRect">
                  <a:avLst/>
                </a:prstGeom>
                <a:noFill/>
                <a:ln w="1905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··</a:t>
                  </a:r>
                  <a:endPara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6932426" y="1737606"/>
                  <a:ext cx="2592288" cy="3600400"/>
                </a:xfrm>
                <a:prstGeom prst="roundRect">
                  <a:avLst>
                    <a:gd name="adj" fmla="val 0"/>
                  </a:avLst>
                </a:prstGeom>
                <a:noFill/>
                <a:ln w="19050" cap="flat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Both </a:t>
                  </a:r>
                  <a:r>
                    <a:rPr lang="en-US" sz="20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regression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classification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models have a </a:t>
                  </a:r>
                  <a:r>
                    <a:rPr lang="en-US" sz="2000" b="1" i="1" dirty="0">
                      <a:solidFill>
                        <a:srgbClr val="9B171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larger number of parameters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than the training sample data.</a:t>
                  </a:r>
                </a:p>
                <a:p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They are theoretically able to memorize data !</a:t>
                  </a:r>
                </a:p>
              </p:txBody>
            </p:sp>
            <p:sp>
              <p:nvSpPr>
                <p:cNvPr id="41" name="Chevron 40"/>
                <p:cNvSpPr/>
                <p:nvPr/>
              </p:nvSpPr>
              <p:spPr>
                <a:xfrm>
                  <a:off x="5535327" y="1881622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1400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Chevron 44"/>
                <p:cNvSpPr/>
                <p:nvPr/>
              </p:nvSpPr>
              <p:spPr>
                <a:xfrm>
                  <a:off x="5535327" y="2971533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1400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Chevron 46"/>
                <p:cNvSpPr/>
                <p:nvPr/>
              </p:nvSpPr>
              <p:spPr>
                <a:xfrm>
                  <a:off x="5535327" y="4797946"/>
                  <a:ext cx="345973" cy="396044"/>
                </a:xfrm>
                <a:prstGeom prst="chevron">
                  <a:avLst/>
                </a:prstGeom>
                <a:solidFill>
                  <a:schemeClr val="tx1"/>
                </a:solidFill>
                <a:ln w="12700" cap="flat">
                  <a:solidFill>
                    <a:schemeClr val="tx1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sz="1400" dirty="0" err="1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5988448" y="1737606"/>
                  <a:ext cx="691947" cy="3600400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100%</a:t>
                  </a:r>
                </a:p>
                <a:p>
                  <a:pPr algn="ctr"/>
                  <a:endParaRPr lang="en-US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</a:t>
                  </a:r>
                </a:p>
                <a:p>
                  <a:pPr algn="ctr"/>
                  <a:r>
                    <a:rPr lang="en-US" sz="1400" b="1" i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 ACC</a:t>
                  </a:r>
                </a:p>
              </p:txBody>
            </p:sp>
          </p:grpSp>
          <p:sp>
            <p:nvSpPr>
              <p:cNvPr id="50" name="文本占位符 8"/>
              <p:cNvSpPr txBox="1"/>
              <p:nvPr/>
            </p:nvSpPr>
            <p:spPr>
              <a:xfrm>
                <a:off x="1636574" y="5636119"/>
                <a:ext cx="6631264" cy="215444"/>
              </a:xfrm>
              <a:prstGeom prst="rect">
                <a:avLst/>
              </a:prstGeom>
              <a:noFill/>
              <a:ln w="6350">
                <a:noFill/>
                <a:miter lim="800000"/>
              </a:ln>
            </p:spPr>
            <p:txBody>
              <a:bodyPr vert="horz" wrap="square" lIns="0" tIns="0" rIns="0" bIns="0" rtlCol="0" anchor="b" anchorCtr="0">
                <a:spAutoFit/>
              </a:bodyPr>
              <a:lstStyle>
                <a:lvl1pPr marL="0" indent="0" algn="l" defTabSz="958215" rtl="0" eaLnBrk="1" latinLnBrk="0" hangingPunct="1">
                  <a:lnSpc>
                    <a:spcPct val="90000"/>
                  </a:lnSpc>
                  <a:spcBef>
                    <a:spcPts val="0"/>
                  </a:spcBef>
                  <a:buClr>
                    <a:schemeClr val="bg2"/>
                  </a:buClr>
                  <a:buSzPct val="100000"/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1pPr>
                <a:lvl2pPr marL="191770" indent="0" algn="l" defTabSz="958215" rtl="0" eaLnBrk="1" latinLnBrk="0" hangingPunct="1">
                  <a:lnSpc>
                    <a:spcPct val="90000"/>
                  </a:lnSpc>
                  <a:spcBef>
                    <a:spcPts val="945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2pPr>
                <a:lvl3pPr marL="338455" indent="0" algn="l" defTabSz="958215" rtl="0" eaLnBrk="1" latinLnBrk="0" hangingPunct="1">
                  <a:lnSpc>
                    <a:spcPct val="90000"/>
                  </a:lnSpc>
                  <a:spcBef>
                    <a:spcPts val="630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3pPr>
                <a:lvl4pPr marL="535305" indent="0" algn="l" defTabSz="958215" rtl="0" eaLnBrk="1" latinLnBrk="0" hangingPunct="1">
                  <a:lnSpc>
                    <a:spcPct val="90000"/>
                  </a:lnSpc>
                  <a:spcBef>
                    <a:spcPts val="210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4pPr>
                <a:lvl5pPr marL="686435" indent="0" algn="l" defTabSz="958215" rtl="0" eaLnBrk="1" latinLnBrk="0" hangingPunct="1">
                  <a:lnSpc>
                    <a:spcPct val="90000"/>
                  </a:lnSpc>
                  <a:spcBef>
                    <a:spcPts val="105"/>
                  </a:spcBef>
                  <a:buClr>
                    <a:schemeClr val="bg2"/>
                  </a:buClr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Arial" panose="020B0604020202020204" pitchFamily="34" charset="0"/>
                  </a:defRPr>
                </a:lvl5pPr>
                <a:lvl6pPr marL="2633980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13405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592195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070985" indent="-239395" algn="l" defTabSz="95821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lang="en-US" sz="1400" b="1" dirty="0"/>
                  <a:t>Fig </a:t>
                </a:r>
                <a:r>
                  <a:rPr lang="en-US" altLang="zh-CN" sz="1400" b="1" dirty="0"/>
                  <a:t>5</a:t>
                </a:r>
                <a:r>
                  <a:rPr lang="en-US" sz="1400" b="1" dirty="0"/>
                  <a:t>. </a:t>
                </a:r>
                <a:r>
                  <a:rPr lang="en-US" sz="1400" dirty="0"/>
                  <a:t>Theoretically perfect way of </a:t>
                </a:r>
                <a:r>
                  <a:rPr lang="en-US" altLang="zh-CN" sz="1400" dirty="0"/>
                  <a:t>In-Sample </a:t>
                </a:r>
                <a:r>
                  <a:rPr lang="en-US" sz="1400" dirty="0"/>
                  <a:t>modeling.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-3409" y="6138217"/>
              <a:ext cx="990441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doesn‘t make sense for predictions, but is very helpful for checking code</a:t>
              </a:r>
              <a:r>
                <a:rPr lang="zh-CN" alt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(also for grading)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" y="6355619"/>
            <a:ext cx="9904412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 overall stocks, 449765 samples: ACC=0.999, F1=0.999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  <p:tag name="COMMONDATA" val="eyJoZGlkIjoiMGNmOWJjYTZiODczNDQ1ZjNkMjk4ZmQ0NDVjZmJlOTEifQ=="/>
  <p:tag name="RESOURCE_RECORD_KEY" val="{&quot;29&quot;:[50000283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2.83503937007873,&quot;left&quot;:0,&quot;top&quot;:77.95669291338582,&quot;width&quot;:780.004960629921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47*49"/>
  <p:tag name="TABLE_ENDDRAG_RECT" val="6*410*347*4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47*49"/>
  <p:tag name="TABLE_ENDDRAG_RECT" val="6*410*347*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1930</Words>
  <Application>Microsoft Macintosh PowerPoint</Application>
  <PresentationFormat>自定义</PresentationFormat>
  <Paragraphs>391</Paragraphs>
  <Slides>22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-apple-system</vt:lpstr>
      <vt:lpstr>等线</vt:lpstr>
      <vt:lpstr>华文楷体</vt:lpstr>
      <vt:lpstr>Arial</vt:lpstr>
      <vt:lpstr>Cambria Math</vt:lpstr>
      <vt:lpstr>Palatino Linotype</vt:lpstr>
      <vt:lpstr>Symbol</vt:lpstr>
      <vt:lpstr>Times New Roman</vt:lpstr>
      <vt:lpstr>Vrinda</vt:lpstr>
      <vt:lpstr>Wingdings</vt:lpstr>
      <vt:lpstr>CR Onlytext</vt:lpstr>
      <vt:lpstr>think-cell Slide</vt:lpstr>
      <vt:lpstr>Data Analysis Project 1.</vt:lpstr>
      <vt:lpstr>Data Analysis Framework</vt:lpstr>
      <vt:lpstr>PowerPoint 演示文稿</vt:lpstr>
      <vt:lpstr>PowerPoint 演示文稿</vt:lpstr>
      <vt:lpstr>PowerPoint 演示文稿</vt:lpstr>
      <vt:lpstr>PowerPoint 演示文稿</vt:lpstr>
      <vt:lpstr>3.1 Select &amp; Normalize</vt:lpstr>
      <vt:lpstr>3.2 In-Sample &amp; Out-Sample Modeling</vt:lpstr>
      <vt:lpstr>3.2.1 In-Sample ”Perfect” Modeling Method</vt:lpstr>
      <vt:lpstr>3.2.1 In-Sample ”Perfect” Modeling Result</vt:lpstr>
      <vt:lpstr>3.2.1 In-Sample Overall Stocks Modeling Result</vt:lpstr>
      <vt:lpstr>3.2.1 In-Sample Overall Stocks Modeling Result</vt:lpstr>
      <vt:lpstr>3.2.2 Out-Sample ”Perfect” Modeling Method ?</vt:lpstr>
      <vt:lpstr>3.2.2 Out-Sample ”Perfect” Modeling Result</vt:lpstr>
      <vt:lpstr>3.3 Out-Sample Backtesting</vt:lpstr>
      <vt:lpstr>3.3 Out-Sample Backtesting</vt:lpstr>
      <vt:lpstr>4.1 Which factors matter?</vt:lpstr>
      <vt:lpstr>4.1 Which factors matter?</vt:lpstr>
      <vt:lpstr>4.2 Result Analysis</vt:lpstr>
      <vt:lpstr>PowerPoint 演示文稿</vt:lpstr>
      <vt:lpstr>4.2 Result Analysis</vt:lpstr>
      <vt:lpstr>4.2 Result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Zwjヾ</cp:lastModifiedBy>
  <cp:revision>15</cp:revision>
  <dcterms:created xsi:type="dcterms:W3CDTF">2014-03-26T02:17:00Z</dcterms:created>
  <dcterms:modified xsi:type="dcterms:W3CDTF">2024-11-03T08:13:29Z</dcterms:modified>
  <cp:version>112013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A45C4CEF9B454A14952B919BC2D3BB2C_12</vt:lpwstr>
  </property>
  <property fmtid="{D5CDD505-2E9C-101B-9397-08002B2CF9AE}" pid="3" name="KSOProductBuildVer">
    <vt:lpwstr>2052-12.1.0.18608</vt:lpwstr>
  </property>
</Properties>
</file>